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80" r:id="rId6"/>
    <p:sldId id="281" r:id="rId7"/>
    <p:sldId id="279" r:id="rId8"/>
    <p:sldId id="262" r:id="rId9"/>
    <p:sldId id="283" r:id="rId10"/>
    <p:sldId id="264" r:id="rId11"/>
    <p:sldId id="282" r:id="rId12"/>
    <p:sldId id="286" r:id="rId13"/>
    <p:sldId id="287" r:id="rId14"/>
    <p:sldId id="288" r:id="rId15"/>
    <p:sldId id="263" r:id="rId16"/>
    <p:sldId id="277" r:id="rId17"/>
    <p:sldId id="265" r:id="rId18"/>
    <p:sldId id="259" r:id="rId19"/>
    <p:sldId id="261" r:id="rId20"/>
    <p:sldId id="285" r:id="rId21"/>
    <p:sldId id="269" r:id="rId22"/>
    <p:sldId id="273" r:id="rId23"/>
    <p:sldId id="274" r:id="rId24"/>
    <p:sldId id="290" r:id="rId25"/>
    <p:sldId id="272" r:id="rId26"/>
    <p:sldId id="276" r:id="rId27"/>
  </p:sldIdLst>
  <p:sldSz cx="10333038" cy="72009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F4CAA"/>
    <a:srgbClr val="217C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42" y="354"/>
      </p:cViewPr>
      <p:guideLst>
        <p:guide orient="horz" pos="2269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700" y="2236788"/>
            <a:ext cx="8783638" cy="1543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400" y="4079875"/>
            <a:ext cx="7234238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30BD-4506-4C0F-92BE-1DB862DE1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7964D-DD9B-439D-8A64-3F067F56A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91413" y="288925"/>
            <a:ext cx="2324100" cy="6143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7525" y="288925"/>
            <a:ext cx="6821488" cy="6143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06E3-0F5A-4F1B-9F8E-E3305468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35EA-A25B-442A-8EA6-8946D601F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5" y="4627563"/>
            <a:ext cx="8783638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75" y="3052763"/>
            <a:ext cx="8783638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DB27-3C7C-4F26-AB03-5ED8D7D14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7525" y="1679575"/>
            <a:ext cx="4572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41925" y="1679575"/>
            <a:ext cx="45735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4F29-1E74-4E3D-8D5B-505943C92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938" y="288925"/>
            <a:ext cx="9301162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938" y="1611313"/>
            <a:ext cx="4565650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938" y="2284413"/>
            <a:ext cx="4565650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8275" y="1611313"/>
            <a:ext cx="4568825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8275" y="2284413"/>
            <a:ext cx="4568825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2A9B-222E-4310-B123-975F0DE71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4A24-1CCF-458A-8177-A28C1F6FA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2C11-42C1-4B7E-8D87-E816AB903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938" y="287338"/>
            <a:ext cx="3400425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0188" y="287338"/>
            <a:ext cx="5776912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5938" y="1506538"/>
            <a:ext cx="3400425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965DE-0E4E-4863-BDD6-88681D915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5650" y="5040313"/>
            <a:ext cx="6199188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5650" y="642938"/>
            <a:ext cx="6199188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5650" y="5635625"/>
            <a:ext cx="6199188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07EE-FFEF-42C5-B479-07F78F757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288925"/>
            <a:ext cx="9297988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89" tIns="50095" rIns="100189" bIns="500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679575"/>
            <a:ext cx="92979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89" tIns="50095" rIns="100189" bIns="50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7525" y="6557963"/>
            <a:ext cx="24098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89" tIns="50095" rIns="100189" bIns="50095" numCol="1" anchor="t" anchorCtr="0" compatLnSpc="1">
            <a:prstTxWarp prst="textNoShape">
              <a:avLst/>
            </a:prstTxWarp>
          </a:bodyPr>
          <a:lstStyle>
            <a:lvl1pPr>
              <a:defRPr sz="16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557963"/>
            <a:ext cx="32718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89" tIns="50095" rIns="100189" bIns="50095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557963"/>
            <a:ext cx="24098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89" tIns="50095" rIns="100189" bIns="50095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cs typeface="+mn-cs"/>
              </a:defRPr>
            </a:lvl1pPr>
          </a:lstStyle>
          <a:p>
            <a:pPr>
              <a:defRPr/>
            </a:pPr>
            <a:fld id="{5C147229-5223-4A29-BD19-9103EF43C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10017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100171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4650" indent="-374650" algn="l" defTabSz="1001713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4188" indent="-250825" algn="l" defTabSz="10017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4250" indent="-249238" algn="l" defTabSz="100171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11450" indent="-249238" algn="l" defTabSz="10017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68650" indent="-249238" algn="l" defTabSz="10017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25850" indent="-249238" algn="l" defTabSz="10017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83050" indent="-249238" algn="l" defTabSz="10017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0" y="2100263"/>
            <a:ext cx="9953625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ОАО «НИИПТ» Горелик Т.Г., Кириенко О.В.</a:t>
            </a:r>
            <a:endParaRPr lang="en-US" sz="28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endParaRPr lang="ru-RU" sz="32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04888" y="3943350"/>
            <a:ext cx="8323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just" eaLnBrk="0" hangingPunct="0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Цифровая подстанция. 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Состояние и перспективы развития.</a:t>
            </a:r>
            <a:endParaRPr lang="ru-RU" sz="3600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DD26A997-5F65-479B-BB41-845AAB2683E5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10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5100" y="1182688"/>
            <a:ext cx="101679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подстанции были реализованы следующие виды информационных потоков:</a:t>
            </a:r>
          </a:p>
          <a:p>
            <a:pPr indent="26670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Вертикальный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GOOSE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обмена информацией между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MicroRTU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устройствами уровня присоединения.</a:t>
            </a:r>
          </a:p>
          <a:p>
            <a:pPr indent="26670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Диагональный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GOOSE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обмена информацией между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MicroRTU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одного присоединения и устройствами защиты и управления другого присоединении (например, для быстрого информирования этих устройств об  отказе выключателя).</a:t>
            </a:r>
          </a:p>
          <a:p>
            <a:pPr indent="26670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Горизонтальный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GOOSE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обмена информацией между устройствами уровня присоединения (для целей организации оперативных блокировок, пуска осциллографа и т.д.).</a:t>
            </a:r>
          </a:p>
          <a:p>
            <a:pPr indent="26670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Передача динамической информации по протоколу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MMS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устройств уровня присоединения на станционный уровень.</a:t>
            </a:r>
          </a:p>
          <a:p>
            <a:pPr indent="26670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Команды управления со станционного уровня на уровень присоединения по протоколу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MMS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93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Испания Alcala de Henares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8F744045-279C-4DE1-83BB-67D4154816E1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11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236538" y="1457325"/>
            <a:ext cx="97885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Команды управления проходили через контроллеры присоединения, которые транслировали эти команды в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GOOSE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сообщения для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MicroRTU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позволяло на уровне контроллеров присоединения осуществить функции оперативной блокировки.</a:t>
            </a:r>
          </a:p>
          <a:p>
            <a:pPr algn="just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подстанции Alcala de Henares не были внедрены цифровые трансформаторы тока и напряжения. Однако проект является крайне интересным с точки зрения использования шины процесса для передачи дискретной информации. 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93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Испания Alcala de Henares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B96AD365-D8F1-4ACF-A25E-922090C90B02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12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36538" y="1673225"/>
            <a:ext cx="97885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 2008 разработала систему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Hard Fiber Process Bus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– система выносных модулей ввода/вывода с передачей данных по оптоволоконным кабелям. Система включает в себя МПРЗА, оптические кабели и выносные модули ввода/вывода, которые получили название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Bricks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(“Кирпичи”). 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-49213" y="28575"/>
            <a:ext cx="94313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США -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Electric Bricks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подстанции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AEP (American Elecric Power)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FAD32985-5C01-45B8-AE25-0EAA1E32AE5E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13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101725"/>
            <a:ext cx="1033303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Первым </a:t>
            </a:r>
            <a:r>
              <a:rPr lang="ru-RU" sz="2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пилотным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проектом по внедрению данной технологии стала подстанция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AEP Corridor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345/138 кВ,  г. </a:t>
            </a:r>
            <a:r>
              <a:rPr lang="ru-RU" sz="2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Колумбус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штат Огайо. На базе системы </a:t>
            </a:r>
            <a:r>
              <a:rPr lang="en-US" sz="2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HardFiber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была построена дистанционная защита линий </a:t>
            </a:r>
            <a:r>
              <a:rPr lang="en-US" sz="28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Conesville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Hyatt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345 кВ, а также УРОВ на выключателе, соединяющем эти линии в схеме 3/2. </a:t>
            </a:r>
          </a:p>
          <a:p>
            <a:pPr algn="just"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 качестве релейной защиты использовались МПРЗА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 UR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в которых платы прямого аналогового ввода были заменены на платы ввода МЭК 61850 (оптический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12 модулей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Bricks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понадобилось для создания дублированной системы: по два модуля на каждый из трех выключателей, два на трансформаторы тока и напряжения каждой из линий, еще два на отдельно стоящий трансформатор тока. Модули крепились к металлическим конструкциям распределительного устройств.</a:t>
            </a:r>
          </a:p>
          <a:p>
            <a:pPr algn="just">
              <a:defRPr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314325"/>
            <a:ext cx="10096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США -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Electric Bricks 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6C8267F5-E763-412D-97DB-8E66B514BBA6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14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531938"/>
            <a:ext cx="103330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Система была сдана в 2009г. За время работы реле зафиксировали около десяти внешних коротких замыкания, при этом работали в штатном режиме.</a:t>
            </a:r>
          </a:p>
          <a:p>
            <a:pPr algn="just"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Выводы и опыт, полученные в результате проделанной работы: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Большинство компонентов были заранее подготовлены на заводе производителя, что улучшило результаты.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Использование стандартных реле сделало интеграцию проще.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plug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play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 подготовленными на заводе производителя компонентами является будущим энергетики.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FAT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тесты уменьшили количество времени, затраченного на наладку на объекте.</a:t>
            </a:r>
          </a:p>
          <a:p>
            <a:pPr algn="just">
              <a:defRPr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0" y="314325"/>
            <a:ext cx="10096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США -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Electric Bricks </a:t>
            </a:r>
            <a:endParaRPr lang="ru-RU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D525304B-9719-4E14-952D-7962D3E4AC01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15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593725" y="1830388"/>
            <a:ext cx="9359900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Проводились эксперименты, цель которых заключалась в сравнении временных характеристик МПРЗА на базе традиционных трансформаторов тока и МПРЗА на базе цифровых трансформаторов тока с использованием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Mergin Units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(устройств, передающих информацию о мгновенных значениях токов и напряжений по протоколу МЭК 61850-9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SMV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Результаты показали хорошие эксплуатационные характеристики цифровых трансформаторов и МПРЗА, построенных на цифровых технологиях.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36538" y="0"/>
            <a:ext cx="89312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Великобритания Osbaldwick 400 кВ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0D2F377C-3C97-49AC-9A9A-C0446592E633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16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593725" y="1182688"/>
            <a:ext cx="93599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2060"/>
                </a:solidFill>
              </a:rPr>
              <a:t>Большое развитие цифровые подстанции получили в Китае. В 2006 году была введена в эксплуатацию первая цифровая подстанция 110 кВ Qujing, Yunnan. К 2009 году Китай занял лидирующее место в мире по цифровым подстанциям, введя в эксплуатацию цифровых 70 подстанций. Ожидается, что рынок цифровых подстанций в Китае вырастет до 4-4,5 миллиардов юаней в год за ближайшие 10 лет.</a:t>
            </a:r>
          </a:p>
          <a:p>
            <a:pPr algn="just"/>
            <a:r>
              <a:rPr lang="ru-RU" sz="2800">
                <a:solidFill>
                  <a:srgbClr val="002060"/>
                </a:solidFill>
              </a:rPr>
              <a:t>Характерной особенностью внедрения цифровых подстанций в Китае является применение продукции китайских производителей. </a:t>
            </a:r>
          </a:p>
          <a:p>
            <a:pPr algn="just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93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Китай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C5831600-F69E-42DF-8381-5E187A027865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17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950913" y="1385888"/>
            <a:ext cx="85026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настоящее время во всем мире выполнено уже много проектов, связанных с применением стандарта МЭК 61850, показавших преимущества данной технологии. Вместе с тем ряд вопросов еще требует дополнительных разработок. Это относится к надежности цифровых систем, к вопросам конфигурирования устройств на уровне подстанции и энергообъединения, к созданию общедоступных инструментальных средств проектирования, ориентированных на разных  производителей микропроцессорного и основного оборудования. </a:t>
            </a:r>
            <a:endParaRPr lang="ru-RU"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018A1035-59DD-4127-81B0-5E96CBF7C4B4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18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36538" y="1543050"/>
            <a:ext cx="99314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buFontTx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открытости архитектуры цифровой подстанции для защиты, управления и сбора данных;</a:t>
            </a:r>
          </a:p>
          <a:p>
            <a:pPr indent="449263" algn="just" eaLnBrk="0" hangingPunct="0">
              <a:buFontTx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Тестирование новых цифровых измерительных устройств вместо традиционных аналоговых измерителей (трансформаторов тока и напряжения);</a:t>
            </a:r>
          </a:p>
          <a:p>
            <a:pPr indent="449263" algn="just" eaLnBrk="0" hangingPunct="0">
              <a:buFontTx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совместимости Интеллектуальных Электронных Устройств (ИЭУ) разных производителей, реализующих функции управления и защиты. Проверка  возможности настраивать систему средствами, предоставленными производителями устройств без необходимости постоянной поддержки со стороны самих производителей;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0" y="242888"/>
            <a:ext cx="881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пилотной цифровой подстанции в России должно обеспечить решение следующих целей и задач:</a:t>
            </a:r>
            <a:endParaRPr lang="ru-RU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64672D6F-2837-4DA6-ADF3-2AC18E39A051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19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165100" y="1308100"/>
            <a:ext cx="100028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buFontTx/>
              <a:buChar char="•"/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Упрощение эксплуатации: мониторинг и диагностика сети для уменьшения времени обслуживания. Мониторинг работоспособности системы;</a:t>
            </a:r>
          </a:p>
          <a:p>
            <a:pPr indent="449263" algn="just" eaLnBrk="0" hangingPunct="0">
              <a:buFontTx/>
              <a:buChar char="•"/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Тестирование эффективного  высокоскоростного управления передачей данных; проверка обмена данными между ИЭУ;</a:t>
            </a:r>
          </a:p>
          <a:p>
            <a:pPr indent="449263" algn="just" eaLnBrk="0" hangingPunct="0">
              <a:buFontTx/>
              <a:buChar char="•"/>
            </a:pP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методологии тестирования и проверки системы, в том числе возможность проверки любого ИЭУ с сохранением работоспособности других ИЭУ в одной сети; </a:t>
            </a:r>
          </a:p>
          <a:p>
            <a:pPr indent="449263" algn="just" eaLnBrk="0" hangingPunct="0">
              <a:buFontTx/>
              <a:buChar char="•"/>
            </a:pPr>
            <a:endParaRPr lang="ru-RU" sz="3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0" y="242888"/>
            <a:ext cx="881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пилотной цифровой подстанции в России должно обеспечить решение следующих целей и задач:</a:t>
            </a:r>
            <a:endParaRPr lang="ru-RU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3D53F8A8-35CB-40F0-84DF-E08D5B0AD130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50850" y="1543050"/>
            <a:ext cx="90741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автоматизированных систем управления подстанциями представляет собой сложную задачу, плохо поддающуюся унификации. Появление новых международных стандартов и информационных технологий открывает возможности современных подходов к решению этой проблемы, позволяя создать подстанцию нового типа –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цифровую подстанцию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Особенно широкие перспективы в этом направлении открывают группы стандартов МЭК 61850 (сети и системы связи на подстанциях).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6ACB726E-8077-49FB-8F7B-0FEAE1D86BD6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20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165100" y="1457325"/>
            <a:ext cx="100028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buFontTx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экономической  эффективности проекта. Опыт, полученный в рамках проекта, должен быть повторно использован для других подстанций.</a:t>
            </a:r>
          </a:p>
          <a:p>
            <a:pPr indent="449263" algn="just" eaLnBrk="0" hangingPunct="0">
              <a:buFontTx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 тестирование инструментов и методологии автоматизированного проектирования системы, соответствующих новым функциям и принципам работы системы. Разработка русифицированных и адаптированных под Российские стандарты инструментов.</a:t>
            </a:r>
          </a:p>
          <a:p>
            <a:pPr indent="449263" algn="just" eaLnBrk="0" hangingPunct="0">
              <a:buFontTx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специального нормативного документа на базовые алгоритмы логики для ИЭУ.</a:t>
            </a:r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0" y="242888"/>
            <a:ext cx="881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Создание пилотной цифровой подстанции в России должно обеспечить решение следующих целей и задач:</a:t>
            </a:r>
            <a:endParaRPr lang="ru-RU" sz="24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47BF45FB-F4E2-46BD-BBD4-1D8F6E3F6885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21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93725" y="2903538"/>
            <a:ext cx="916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574087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«Цифровая подстанция».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2009 -2010 г. сделано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Содержимое 6"/>
          <p:cNvSpPr>
            <a:spLocks noGrp="1"/>
          </p:cNvSpPr>
          <p:nvPr>
            <p:ph idx="1"/>
          </p:nvPr>
        </p:nvSpPr>
        <p:spPr>
          <a:xfrm>
            <a:off x="0" y="1100138"/>
            <a:ext cx="4879975" cy="5929312"/>
          </a:xfrm>
        </p:spPr>
        <p:txBody>
          <a:bodyPr/>
          <a:lstStyle/>
          <a:p>
            <a:pPr>
              <a:buClr>
                <a:srgbClr val="C00000"/>
              </a:buClr>
              <a:buFontTx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SCADA NPT Expert:</a:t>
            </a:r>
          </a:p>
          <a:p>
            <a:pPr marL="622300" indent="-355600">
              <a:buClr>
                <a:srgbClr val="4F4CAA"/>
              </a:buClr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Реализован протокол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MMS ISO 9506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2300" indent="-355600">
              <a:buClr>
                <a:srgbClr val="4F4CAA"/>
              </a:buClr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Поддерживается модель данных МЭК 61850;</a:t>
            </a:r>
          </a:p>
          <a:p>
            <a:pPr marL="622300" indent="-355600">
              <a:buClr>
                <a:srgbClr val="4F4CAA"/>
              </a:buClr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Имеется мощная система логической обработки (с поддержкой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GOOSE)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2300" indent="-355600">
              <a:buClr>
                <a:srgbClr val="4F4CAA"/>
              </a:buClr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 конфигуратор МЭК 61850.</a:t>
            </a:r>
          </a:p>
        </p:txBody>
      </p:sp>
      <p:pic>
        <p:nvPicPr>
          <p:cNvPr id="2253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538" y="1885950"/>
            <a:ext cx="535305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A3557CF2-4F0B-4686-BE93-6BC977375C25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22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93725" y="2903538"/>
            <a:ext cx="916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574087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«Цифровая подстанция».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2009 -2010 г. сделано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Содержимое 6"/>
          <p:cNvSpPr>
            <a:spLocks noGrp="1"/>
          </p:cNvSpPr>
          <p:nvPr>
            <p:ph idx="1"/>
          </p:nvPr>
        </p:nvSpPr>
        <p:spPr>
          <a:xfrm>
            <a:off x="0" y="1100138"/>
            <a:ext cx="10333038" cy="4752975"/>
          </a:xfrm>
        </p:spPr>
        <p:txBody>
          <a:bodyPr/>
          <a:lstStyle/>
          <a:p>
            <a:pPr indent="349250">
              <a:buClr>
                <a:srgbClr val="C00000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Разработаны эмуляторы для тестирования систем автоматизации подстанций на базе стандарта МЭК 61850.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9250">
              <a:buClr>
                <a:srgbClr val="C00000"/>
              </a:buClr>
              <a:buFontTx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Сервер МЭК 61850 выполнен в виде автономного модуля, который может применяться для тестирования различных систем автоматизации в нормальном режиме и в режиме повышенной информационной нагрузки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9250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большом количестве устройств (больше 50); </a:t>
            </a:r>
          </a:p>
          <a:p>
            <a:pPr indent="349250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различной комбинации устройств, когда эмулируются устройства различных производителей или различные модели одного производителя;</a:t>
            </a:r>
          </a:p>
          <a:p>
            <a:pPr indent="349250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большой информационной нагрузке, когда создается достаточно интенсивный поток дискретных и аналоговых данных.</a:t>
            </a:r>
          </a:p>
          <a:p>
            <a:pPr indent="349250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передаче большого количества осциллограмм в фоновом режиме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9250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некорректной работе устройств нижнего уровня.</a:t>
            </a:r>
          </a:p>
          <a:p>
            <a:pPr>
              <a:buClr>
                <a:srgbClr val="C00000"/>
              </a:buClr>
              <a:buFontTx/>
              <a:buNone/>
              <a:defRPr/>
            </a:pP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Tx/>
              <a:buNone/>
              <a:defRPr/>
            </a:pPr>
            <a:endParaRPr lang="ru-RU" sz="2400" dirty="0" smtClean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Tx/>
              <a:buNone/>
              <a:defRPr/>
            </a:pPr>
            <a:endParaRPr lang="ru-RU" sz="2400" dirty="0" smtClean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9EF0C917-1E6C-476B-9D02-63386DD840D9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23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93725" y="2903538"/>
            <a:ext cx="916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574087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«Цифровая подстанция».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2009 -2010 г. сделано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Содержимое 6"/>
          <p:cNvSpPr>
            <a:spLocks noGrp="1"/>
          </p:cNvSpPr>
          <p:nvPr>
            <p:ph idx="1"/>
          </p:nvPr>
        </p:nvSpPr>
        <p:spPr>
          <a:xfrm>
            <a:off x="0" y="885825"/>
            <a:ext cx="10333038" cy="4752975"/>
          </a:xfrm>
        </p:spPr>
        <p:txBody>
          <a:bodyPr/>
          <a:lstStyle/>
          <a:p>
            <a:pPr>
              <a:buClr>
                <a:srgbClr val="C00000"/>
              </a:buClr>
              <a:buFontTx/>
              <a:buNone/>
            </a:pPr>
            <a:r>
              <a:rPr lang="ru-RU" sz="2400" smtClean="0">
                <a:solidFill>
                  <a:srgbClr val="4F4CAA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Разработаны эмуляторы для тестирования систем автоматизации подстанций на базе стандарта МЭК 61850. </a:t>
            </a:r>
            <a:endParaRPr lang="en-US" sz="24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Tx/>
              <a:buNone/>
            </a:pPr>
            <a:endParaRPr lang="ru-RU" sz="2400" smtClean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Tx/>
              <a:buNone/>
            </a:pPr>
            <a:endParaRPr lang="ru-RU" sz="2400" smtClean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2" name="Picture 2" descr="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885950"/>
            <a:ext cx="59340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3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1350" y="3028950"/>
            <a:ext cx="50958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DD8FDF4A-29EF-4935-AE1C-7317542CE322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24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93725" y="2903538"/>
            <a:ext cx="916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574087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«Цифровая подстанция».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2009 -2010 г. сделано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Рисунок 6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475" y="1171575"/>
            <a:ext cx="8431213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Содержимое 6"/>
          <p:cNvSpPr>
            <a:spLocks noGrp="1"/>
          </p:cNvSpPr>
          <p:nvPr>
            <p:ph idx="1"/>
          </p:nvPr>
        </p:nvSpPr>
        <p:spPr>
          <a:xfrm>
            <a:off x="236538" y="6361113"/>
            <a:ext cx="9858375" cy="1679575"/>
          </a:xfrm>
        </p:spPr>
        <p:txBody>
          <a:bodyPr/>
          <a:lstStyle/>
          <a:p>
            <a:pPr algn="just">
              <a:buClr>
                <a:srgbClr val="C00000"/>
              </a:buClr>
              <a:buFontTx/>
              <a:buNone/>
            </a:pPr>
            <a:r>
              <a:rPr lang="ru-RU" sz="2400" smtClean="0">
                <a:solidFill>
                  <a:srgbClr val="4F4CAA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редактор алгоритмов по стандарту МЭК 61131.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EA92E838-7976-4A53-9236-AB68003BCDCF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25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93725" y="2903538"/>
            <a:ext cx="916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574087" cy="952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«Цифровая подстанция».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2009 -2010 г. сделано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Содержимое 6"/>
          <p:cNvSpPr>
            <a:spLocks noGrp="1"/>
          </p:cNvSpPr>
          <p:nvPr>
            <p:ph idx="1"/>
          </p:nvPr>
        </p:nvSpPr>
        <p:spPr>
          <a:xfrm>
            <a:off x="0" y="1314450"/>
            <a:ext cx="9858375" cy="4752975"/>
          </a:xfrm>
        </p:spPr>
        <p:txBody>
          <a:bodyPr/>
          <a:lstStyle/>
          <a:p>
            <a:pPr algn="just">
              <a:buClr>
                <a:srgbClr val="C00000"/>
              </a:buClr>
              <a:buFontTx/>
              <a:buNone/>
            </a:pPr>
            <a:r>
              <a:rPr lang="ru-RU" sz="2400" smtClean="0">
                <a:solidFill>
                  <a:srgbClr val="4F4CAA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 стенд, позволяющий тестировать микропроцессорные устройства на соответствие стандарту МЭК 61850 и их совместимость. На стенде, проверены на соответствие МЭК 61850 более 10 устройств различных российских и зарубежных фирм. Среди прошедших тестирование МПРЗА ЭКРА,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GE, Areva, Siemens,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устройство ПА – МКПА, контроллеры АСУ – Satec, Micronika,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SEL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Обратилась за тестированием своих терминалов и китайская фирма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NARI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RELAYS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593725" y="2903538"/>
            <a:ext cx="9167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Содержимое 6"/>
          <p:cNvSpPr>
            <a:spLocks noGrp="1"/>
          </p:cNvSpPr>
          <p:nvPr>
            <p:ph idx="1"/>
          </p:nvPr>
        </p:nvSpPr>
        <p:spPr>
          <a:xfrm>
            <a:off x="379413" y="2528888"/>
            <a:ext cx="9512300" cy="37528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ED4CF180-7F7F-4F0C-82D5-C6E23E36B02C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3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pic>
        <p:nvPicPr>
          <p:cNvPr id="4099" name="Рисунок 3" descr="Схема_Ш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171575"/>
            <a:ext cx="543083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595938" y="1171575"/>
            <a:ext cx="4737100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 основе  решений по созданию цифровых подстанций лежит использование интеллектуальных электронных устройств –ИЭУ (МЭК 61850-7), оптических трансформаторов тока и напряжения, а также стандарта МЭК 61850-9 для передачи мгновенных значений токов и напряжений в ИЭУ.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3DCB13E5-C18C-4E68-BBFC-650F9C9E89B1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4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0" y="1401763"/>
            <a:ext cx="10333038" cy="612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Первым крупным пилотным проектом по внедрению стандарта МЭК 61850 стала подстанция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TVA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Bradley 500 кВ. Цель проекта заключалась в проверке совместимости реализации стандарта МЭК 61850 в устройствах различных производителей. Для участия в проекте были приглашены ведущие производители США и Европы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(ABB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 Multilin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Siemens)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9263" algn="just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проекта позволила улучшить совместимость между устройствами различных производителей, повысить квалификацию персонала сетевой компании в части МЭК 61850, а также выявить проблемы, возникающие при внедрении стандарта. </a:t>
            </a:r>
          </a:p>
          <a:p>
            <a:pPr indent="449263" algn="just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Тестирование производилось в три сессии, на которых собирались все участники проекта. В процессе работы было решено много проблем. Перечислим лишь некоторые из них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endParaRPr lang="ru-RU" sz="2800">
              <a:solidFill>
                <a:srgbClr val="002060"/>
              </a:solidFill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07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США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TVA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Bradley 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41BD842B-BED9-4819-9AB8-7063690588FC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5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65100" y="590550"/>
            <a:ext cx="1016793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ru-RU" sz="2800" dirty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Устройства двух производителей соответствуют МЭК 61850, но они не взаимодействуют друг с другом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Соответствие устройства стандарту достигается путем его проверки в соответствующих аккредитованных организациях, занимающихся проверкой устройств на соответствие МЭК 61850-10. Сертификация не подтверждает соответствие, а подтверждает то, что в процессе тестирования не было выявлено несоответствие. Тестирование ограничено одним  устройством в тестируемой системе и не покрывает проверку взаимодействия между несколькими устройствами, тем более,  нескольких производителей, т.е. сертификат не гарантирует, что данное устройство будет работать с другим. Все устройства, участвовавшие в проекте, имели соответствующие сертификаты, тем не менее, были выявлены проблемы при их взаимодействии,  вызванные неправильной интерпретацией стандарта или его двусмысленностью.  Ниже приводятся проблемы, которые возникают при обмене GOOSE сообщениями.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2800" dirty="0">
              <a:solidFill>
                <a:srgbClr val="4F4CAA"/>
              </a:solidFill>
              <a:cs typeface="+mn-cs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07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США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TVA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Bradley  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395FD21F-0653-4F3C-A18D-517D3CE7285F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6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65100" y="404813"/>
            <a:ext cx="10167938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ru-RU" sz="2800" dirty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800" b="1" dirty="0">
              <a:cs typeface="+mn-c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Поддержка дополнительных атрибутов в GOOSE сообщениях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 из проблем была вызвана тем, что один производитель мог включить как обязательные так и необязательные атрибуты, в то время,  как  другой не мог их корректно принять. Решение было найдено в том, чтобы не включать специфичные атрибуты в GOOSE сообщения.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Строгие требования к регистру букв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одних производителей не обращало внимания на регистр букв в названиях объектов. ПО других производителей не работало с именами, регистр которых не соответствует МЭК 61850-7. Решение было найдено в использовании более новой версии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SCL XML schema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Включать или не включать параметр качества сигнала в GOOSE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Разные производители в разной степени поддерживали флаги качества сигнала. Один производитель требовал информацию о качестве для каждого сигнала, получаемого по GOOSE. А другой производитель не мог их передать. Было принято решение использовать как статус, так и качество сигнала. Поддержка данных и их качества теперь имеется у каждого производителя и таким образом удалось добиться совместимости между устройствами.</a:t>
            </a:r>
          </a:p>
          <a:p>
            <a:pPr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2200" dirty="0">
              <a:solidFill>
                <a:srgbClr val="4F4CAA"/>
              </a:solidFill>
              <a:cs typeface="+mn-cs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07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США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TVA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Bradley  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4D58088B-639D-49CE-AF5D-5A656EE98F02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7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65100" y="1390650"/>
            <a:ext cx="101679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endParaRPr lang="ru-RU" sz="2800" dirty="0">
              <a:solidFill>
                <a:srgbClr val="4F4CA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результатам тестирования были сделаны следующие выводы: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Необходимо усовершенствовать систему проверки, которая позволяла бы производить тестирование  на совместимость между устройствами.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-Необходимо обратить внимание на то, что при использовании GOOSE для передачи критически важной информации 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Ethernet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коммутатор должен считаться «устройством релейной защиты» и к нему должны предъявляться соответствующие требования по надежности.</a:t>
            </a:r>
          </a:p>
          <a:p>
            <a:pPr indent="449263" algn="just" eaLnBrk="0" hangingPunct="0">
              <a:defRPr/>
            </a:pPr>
            <a:endParaRPr lang="ru-RU" sz="280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07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США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TVA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Bradley  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9F628280-43B5-4890-8BBD-6BC9FFC971AA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8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65100" y="1643063"/>
            <a:ext cx="97170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реализации проекта  использовались устройства различных производителей. Особенностью данного проекта являлось экспериментальное внедрение шины процесса в части передачи дискретной информации. Системы РЗА и АСУ ТП на подстанции можно условно разделить на 4 уровня:</a:t>
            </a:r>
          </a:p>
          <a:p>
            <a:pPr algn="just">
              <a:buFont typeface="Arial" charset="0"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Верхний уровень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Станционный уровень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присоединения, включающий устройства МПРЗА и контроллеры присоединения.</a:t>
            </a:r>
          </a:p>
          <a:p>
            <a:pPr algn="just">
              <a:buFont typeface="Arial" charset="0"/>
              <a:buChar char="•"/>
            </a:pP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Полевой уровень, включающий устройства, установленные на распределительном устройстве.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93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Испания Alcala de Henares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9991725" y="6624638"/>
            <a:ext cx="26987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defTabSz="1006475">
              <a:defRPr/>
            </a:pPr>
            <a:fld id="{69065122-A858-4D45-8E6E-652E4732EDB8}" type="slidenum">
              <a:rPr lang="ru-RU" sz="1500">
                <a:solidFill>
                  <a:srgbClr val="217CC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ctr" defTabSz="1006475">
                <a:defRPr/>
              </a:pPr>
              <a:t>9</a:t>
            </a:fld>
            <a:endParaRPr lang="ru-RU" sz="1500" dirty="0">
              <a:solidFill>
                <a:srgbClr val="217CC3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165100" y="1643063"/>
            <a:ext cx="1016793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распределительном устройстве в непосредственной близости с коммутационными аппаратам были установлены выносные модули УСО (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MicroRTU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которые с помощью оптических кабелей были подключены в коммутаторы, установленные в ОПУ. Все информация о состоянии коммутационных аппаратов, а также команды управления коммутационными аппаратами передавались по цифровым каналам связи (с помощью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GOOSE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сообщений). На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MicroRTU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была реализована лишь простейшая логика с целью повышения надежности этих устройств. Функции оперативной блокировки были реализованы в устройствах уровня присоединения. 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79413" y="385763"/>
            <a:ext cx="893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подстанция</a:t>
            </a: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Испания Alcala de Henares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1733</Words>
  <Application>Microsoft Office PowerPoint</Application>
  <PresentationFormat>Произвольный</PresentationFormat>
  <Paragraphs>126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Проект «Цифровая подстанция».  В 2009 -2010 г. сделано :</vt:lpstr>
      <vt:lpstr>Проект «Цифровая подстанция».  В 2009 -2010 г. сделано :</vt:lpstr>
      <vt:lpstr>Проект «Цифровая подстанция».  В 2009 -2010 г. сделано :</vt:lpstr>
      <vt:lpstr>Проект «Цифровая подстанция».  В 2009 -2010 г. сделано :</vt:lpstr>
      <vt:lpstr>Проект «Цифровая подстанция».  В 2009 -2010 г. сделано :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Leontieva</dc:creator>
  <cp:lastModifiedBy>Tata</cp:lastModifiedBy>
  <cp:revision>75</cp:revision>
  <dcterms:created xsi:type="dcterms:W3CDTF">2009-04-27T08:19:47Z</dcterms:created>
  <dcterms:modified xsi:type="dcterms:W3CDTF">2010-12-01T09:43:56Z</dcterms:modified>
</cp:coreProperties>
</file>