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09" r:id="rId1"/>
  </p:sldMasterIdLst>
  <p:notesMasterIdLst>
    <p:notesMasterId r:id="rId29"/>
  </p:notesMasterIdLst>
  <p:handoutMasterIdLst>
    <p:handoutMasterId r:id="rId30"/>
  </p:handoutMasterIdLst>
  <p:sldIdLst>
    <p:sldId id="434" r:id="rId2"/>
    <p:sldId id="462" r:id="rId3"/>
    <p:sldId id="471" r:id="rId4"/>
    <p:sldId id="464" r:id="rId5"/>
    <p:sldId id="436" r:id="rId6"/>
    <p:sldId id="437" r:id="rId7"/>
    <p:sldId id="438" r:id="rId8"/>
    <p:sldId id="440" r:id="rId9"/>
    <p:sldId id="484" r:id="rId10"/>
    <p:sldId id="461" r:id="rId11"/>
    <p:sldId id="459" r:id="rId12"/>
    <p:sldId id="481" r:id="rId13"/>
    <p:sldId id="479" r:id="rId14"/>
    <p:sldId id="442" r:id="rId15"/>
    <p:sldId id="480" r:id="rId16"/>
    <p:sldId id="482" r:id="rId17"/>
    <p:sldId id="483" r:id="rId18"/>
    <p:sldId id="467" r:id="rId19"/>
    <p:sldId id="468" r:id="rId20"/>
    <p:sldId id="449" r:id="rId21"/>
    <p:sldId id="443" r:id="rId22"/>
    <p:sldId id="488" r:id="rId23"/>
    <p:sldId id="469" r:id="rId24"/>
    <p:sldId id="485" r:id="rId25"/>
    <p:sldId id="450" r:id="rId26"/>
    <p:sldId id="487" r:id="rId27"/>
    <p:sldId id="473" r:id="rId28"/>
  </p:sldIdLst>
  <p:sldSz cx="9753600" cy="7315200"/>
  <p:notesSz cx="6797675" cy="9926638"/>
  <p:defaultTextStyle>
    <a:defPPr>
      <a:defRPr lang="en-US"/>
    </a:defPPr>
    <a:lvl1pPr algn="l" defTabSz="974725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87363" indent="-30163" algn="l" defTabSz="974725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74725" indent="-60325" algn="l" defTabSz="974725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462088" indent="-90488" algn="l" defTabSz="974725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949450" indent="-120650" algn="l" defTabSz="974725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A"/>
    <a:srgbClr val="99CCFF"/>
    <a:srgbClr val="0033CC"/>
    <a:srgbClr val="FF0000"/>
    <a:srgbClr val="FFCC66"/>
    <a:srgbClr val="008000"/>
    <a:srgbClr val="FFFFCC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87971" autoAdjust="0"/>
  </p:normalViewPr>
  <p:slideViewPr>
    <p:cSldViewPr snapToGrid="0">
      <p:cViewPr>
        <p:scale>
          <a:sx n="75" d="100"/>
          <a:sy n="75" d="100"/>
        </p:scale>
        <p:origin x="-930" y="-546"/>
      </p:cViewPr>
      <p:guideLst>
        <p:guide orient="horz" pos="2300"/>
        <p:guide orient="horz" pos="4301"/>
        <p:guide orient="horz" pos="4513"/>
        <p:guide orient="horz" pos="2350"/>
        <p:guide orient="horz" pos="2715"/>
        <p:guide orient="horz" pos="1237"/>
        <p:guide orient="horz" pos="669"/>
        <p:guide orient="horz" pos="4433"/>
        <p:guide pos="3072"/>
        <p:guide pos="576"/>
        <p:guide pos="93"/>
        <p:guide pos="5987"/>
        <p:guide pos="5760"/>
        <p:guide pos="2686"/>
        <p:guide pos="2457"/>
        <p:guide pos="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24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8;&#1085;&#1074;&#1077;&#1089;&#1090;&#1055;&#1088;&#1086;&#1075;&#1088;&#1072;&#1084;&#1084;&#1072;\2010-08-18_&#1040;&#1082;&#1090;&#1080;&#1074;&#1099;_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8;&#1085;&#1074;&#1077;&#1089;&#1090;&#1055;&#1088;&#1086;&#1075;&#1088;&#1072;&#1084;&#1084;&#1072;\2010-08-18_&#1040;&#1082;&#1090;&#1080;&#1074;&#1099;_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1"/>
          <c:order val="0"/>
          <c:tx>
            <c:v>изменение коэффициента старения оборудования при существующей программах инвестирования и реновации</c:v>
          </c:tx>
          <c:val>
            <c:numRef>
              <c:f>Лист1!$U$18:$U$22</c:f>
              <c:numCache>
                <c:formatCode>0.00</c:formatCode>
                <c:ptCount val="5"/>
                <c:pt idx="0">
                  <c:v>56.274256144890032</c:v>
                </c:pt>
                <c:pt idx="1">
                  <c:v>61.924633810457813</c:v>
                </c:pt>
                <c:pt idx="2">
                  <c:v>65.866948919988758</c:v>
                </c:pt>
                <c:pt idx="3">
                  <c:v>66.605063759009411</c:v>
                </c:pt>
                <c:pt idx="4">
                  <c:v>66.422308466292918</c:v>
                </c:pt>
              </c:numCache>
            </c:numRef>
          </c:val>
        </c:ser>
        <c:ser>
          <c:idx val="0"/>
          <c:order val="1"/>
          <c:tx>
            <c:v>для поддержания коэффициента износа на постоянном уровне</c:v>
          </c:tx>
          <c:cat>
            <c:numRef>
              <c:f>Лист2!$E$18:$E$22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Лист2!$U$18:$U$22</c:f>
              <c:numCache>
                <c:formatCode>0.00</c:formatCode>
                <c:ptCount val="5"/>
                <c:pt idx="0">
                  <c:v>56.274256144890032</c:v>
                </c:pt>
                <c:pt idx="1">
                  <c:v>56.440762842715863</c:v>
                </c:pt>
                <c:pt idx="2">
                  <c:v>56.473009526049594</c:v>
                </c:pt>
                <c:pt idx="3">
                  <c:v>56.319349473294764</c:v>
                </c:pt>
                <c:pt idx="4">
                  <c:v>54.897381210447094</c:v>
                </c:pt>
              </c:numCache>
            </c:numRef>
          </c:val>
        </c:ser>
        <c:ser>
          <c:idx val="2"/>
          <c:order val="2"/>
          <c:tx>
            <c:v>для снижения коэффициента износа менее 40 %</c:v>
          </c:tx>
          <c:val>
            <c:numRef>
              <c:f>Лист3!$U$18:$U$22</c:f>
              <c:numCache>
                <c:formatCode>0.00</c:formatCode>
                <c:ptCount val="5"/>
                <c:pt idx="0">
                  <c:v>56.274256144890032</c:v>
                </c:pt>
                <c:pt idx="1">
                  <c:v>52.247214455618789</c:v>
                </c:pt>
                <c:pt idx="2">
                  <c:v>47.685130738171246</c:v>
                </c:pt>
                <c:pt idx="3">
                  <c:v>43.176492330438194</c:v>
                </c:pt>
                <c:pt idx="4">
                  <c:v>38.410894723960418</c:v>
                </c:pt>
              </c:numCache>
            </c:numRef>
          </c:val>
        </c:ser>
        <c:marker val="1"/>
        <c:axId val="40877056"/>
        <c:axId val="41710336"/>
      </c:lineChart>
      <c:catAx>
        <c:axId val="40877056"/>
        <c:scaling>
          <c:orientation val="minMax"/>
        </c:scaling>
        <c:axPos val="b"/>
        <c:numFmt formatCode="General" sourceLinked="1"/>
        <c:tickLblPos val="nextTo"/>
        <c:crossAx val="41710336"/>
        <c:crosses val="autoZero"/>
        <c:auto val="1"/>
        <c:lblAlgn val="ctr"/>
        <c:lblOffset val="100"/>
      </c:catAx>
      <c:valAx>
        <c:axId val="41710336"/>
        <c:scaling>
          <c:orientation val="minMax"/>
        </c:scaling>
        <c:axPos val="l"/>
        <c:numFmt formatCode="0" sourceLinked="0"/>
        <c:tickLblPos val="nextTo"/>
        <c:crossAx val="40877056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2"/>
          <c:order val="0"/>
          <c:spPr>
            <a:solidFill>
              <a:schemeClr val="accent2">
                <a:alpha val="48000"/>
              </a:schemeClr>
            </a:solidFill>
          </c:spPr>
          <c:dLbls>
            <c:showVal val="1"/>
          </c:dLbls>
          <c:cat>
            <c:numRef>
              <c:f>Лист3!$E$19:$E$22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'Лист4 (фиктивный)'!$Q$41:$Q$44</c:f>
              <c:numCache>
                <c:formatCode>General</c:formatCode>
                <c:ptCount val="4"/>
                <c:pt idx="0">
                  <c:v>26</c:v>
                </c:pt>
                <c:pt idx="1">
                  <c:v>26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alpha val="48000"/>
              </a:schemeClr>
            </a:solidFill>
          </c:spPr>
          <c:dLbls>
            <c:showVal val="1"/>
          </c:dLbls>
          <c:cat>
            <c:numRef>
              <c:f>Лист3!$E$19:$E$22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'Лист4 (фиктивный)'!$R$41:$R$44</c:f>
              <c:numCache>
                <c:formatCode>General</c:formatCode>
                <c:ptCount val="4"/>
                <c:pt idx="0">
                  <c:v>48</c:v>
                </c:pt>
                <c:pt idx="1">
                  <c:v>44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ser>
          <c:idx val="0"/>
          <c:order val="2"/>
          <c:spPr>
            <a:solidFill>
              <a:schemeClr val="accent3">
                <a:alpha val="44000"/>
              </a:schemeClr>
            </a:solidFill>
          </c:spPr>
          <c:dLbls>
            <c:showVal val="1"/>
          </c:dLbls>
          <c:cat>
            <c:numRef>
              <c:f>Лист3!$E$19:$E$22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'Лист4 (фиктивный)'!$S$41:$S$44</c:f>
              <c:numCache>
                <c:formatCode>General</c:formatCode>
                <c:ptCount val="4"/>
                <c:pt idx="0">
                  <c:v>65</c:v>
                </c:pt>
                <c:pt idx="1">
                  <c:v>65</c:v>
                </c:pt>
                <c:pt idx="2">
                  <c:v>29</c:v>
                </c:pt>
                <c:pt idx="3">
                  <c:v>20</c:v>
                </c:pt>
              </c:numCache>
            </c:numRef>
          </c:val>
        </c:ser>
        <c:axId val="75981568"/>
        <c:axId val="75983104"/>
      </c:barChart>
      <c:catAx>
        <c:axId val="75981568"/>
        <c:scaling>
          <c:orientation val="minMax"/>
        </c:scaling>
        <c:delete val="1"/>
        <c:axPos val="b"/>
        <c:numFmt formatCode="General" sourceLinked="1"/>
        <c:tickLblPos val="none"/>
        <c:crossAx val="75983104"/>
        <c:crosses val="autoZero"/>
        <c:auto val="1"/>
        <c:lblAlgn val="ctr"/>
        <c:lblOffset val="100"/>
      </c:catAx>
      <c:valAx>
        <c:axId val="75983104"/>
        <c:scaling>
          <c:orientation val="minMax"/>
        </c:scaling>
        <c:axPos val="l"/>
        <c:numFmt formatCode="General" sourceLinked="1"/>
        <c:tickLblPos val="none"/>
        <c:spPr>
          <a:ln>
            <a:noFill/>
          </a:ln>
        </c:spPr>
        <c:crossAx val="75981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0017B-0C41-4AE8-A376-51E921A1BD42}" type="doc">
      <dgm:prSet loTypeId="urn:microsoft.com/office/officeart/2005/8/layout/defaul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3A35AD3-A901-4E7E-A9A2-1E182F0BBB41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/>
            <a:t>Общая стоимость</a:t>
          </a:r>
        </a:p>
        <a:p>
          <a:r>
            <a:rPr lang="ru-RU" sz="1600" dirty="0" smtClean="0"/>
            <a:t>4,3 млрд. руб.</a:t>
          </a:r>
          <a:endParaRPr lang="ru-RU" sz="1600" dirty="0"/>
        </a:p>
      </dgm:t>
    </dgm:pt>
    <dgm:pt modelId="{D058D4B1-ECF4-4422-AF15-4FEC0CF09358}" type="parTrans" cxnId="{4493BE74-197E-4884-BD65-2BD630E3BF4F}">
      <dgm:prSet/>
      <dgm:spPr/>
      <dgm:t>
        <a:bodyPr/>
        <a:lstStyle/>
        <a:p>
          <a:endParaRPr lang="ru-RU"/>
        </a:p>
      </dgm:t>
    </dgm:pt>
    <dgm:pt modelId="{72231D19-FFD3-43D7-B230-CAC181379C6B}" type="sibTrans" cxnId="{4493BE74-197E-4884-BD65-2BD630E3BF4F}">
      <dgm:prSet/>
      <dgm:spPr/>
      <dgm:t>
        <a:bodyPr/>
        <a:lstStyle/>
        <a:p>
          <a:endParaRPr lang="ru-RU"/>
        </a:p>
      </dgm:t>
    </dgm:pt>
    <dgm:pt modelId="{2523CA44-EF3E-4832-8FC6-0A8D8301D3CA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/>
            <a:t>Длина КЛ</a:t>
          </a:r>
        </a:p>
        <a:p>
          <a:r>
            <a:rPr lang="ru-RU" sz="1600" dirty="0" smtClean="0"/>
            <a:t>2,4 км</a:t>
          </a:r>
          <a:endParaRPr lang="ru-RU" sz="1600" dirty="0"/>
        </a:p>
      </dgm:t>
    </dgm:pt>
    <dgm:pt modelId="{06F40FA0-8FDF-4AB4-9A9E-4155128E34E1}" type="sibTrans" cxnId="{8E18F740-1DE9-4EDC-861E-F6790E36E7BE}">
      <dgm:prSet/>
      <dgm:spPr/>
      <dgm:t>
        <a:bodyPr/>
        <a:lstStyle/>
        <a:p>
          <a:endParaRPr lang="ru-RU"/>
        </a:p>
      </dgm:t>
    </dgm:pt>
    <dgm:pt modelId="{64F06D04-2112-443F-B500-B7EAFD037DAC}" type="parTrans" cxnId="{8E18F740-1DE9-4EDC-861E-F6790E36E7BE}">
      <dgm:prSet/>
      <dgm:spPr/>
      <dgm:t>
        <a:bodyPr/>
        <a:lstStyle/>
        <a:p>
          <a:endParaRPr lang="ru-RU"/>
        </a:p>
      </dgm:t>
    </dgm:pt>
    <dgm:pt modelId="{743B2D42-5A0A-4523-BC55-0848CED6300B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/>
            <a:t>Длина кабеля</a:t>
          </a:r>
        </a:p>
        <a:p>
          <a:r>
            <a:rPr lang="ru-RU" sz="1600" dirty="0" smtClean="0"/>
            <a:t>9,5 км</a:t>
          </a:r>
          <a:endParaRPr lang="ru-RU" sz="1600" dirty="0"/>
        </a:p>
      </dgm:t>
    </dgm:pt>
    <dgm:pt modelId="{42ABC883-8511-46AD-A4E0-0FB85461C3E4}" type="parTrans" cxnId="{490B2068-3C29-44F9-9254-668084D6183B}">
      <dgm:prSet/>
      <dgm:spPr/>
      <dgm:t>
        <a:bodyPr/>
        <a:lstStyle/>
        <a:p>
          <a:endParaRPr lang="ru-RU"/>
        </a:p>
      </dgm:t>
    </dgm:pt>
    <dgm:pt modelId="{D6A11A95-907C-4260-9EDF-E87C1D25649E}" type="sibTrans" cxnId="{490B2068-3C29-44F9-9254-668084D6183B}">
      <dgm:prSet/>
      <dgm:spPr/>
      <dgm:t>
        <a:bodyPr/>
        <a:lstStyle/>
        <a:p>
          <a:endParaRPr lang="ru-RU"/>
        </a:p>
      </dgm:t>
    </dgm:pt>
    <dgm:pt modelId="{16C1F80C-C028-4EED-AB8A-2C6BFE64ECAD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/>
            <a:t>Стоимость кабеля</a:t>
          </a:r>
        </a:p>
        <a:p>
          <a:r>
            <a:rPr lang="ru-RU" sz="1600" dirty="0" smtClean="0"/>
            <a:t>1,1 млрд. руб.</a:t>
          </a:r>
          <a:endParaRPr lang="ru-RU" sz="1600" dirty="0"/>
        </a:p>
      </dgm:t>
    </dgm:pt>
    <dgm:pt modelId="{B04D13D3-6828-402A-B3A2-BBAA4281BB0A}" type="sibTrans" cxnId="{84F34093-FC92-4153-BE1A-D3DBE0676CDF}">
      <dgm:prSet/>
      <dgm:spPr/>
      <dgm:t>
        <a:bodyPr/>
        <a:lstStyle/>
        <a:p>
          <a:endParaRPr lang="ru-RU"/>
        </a:p>
      </dgm:t>
    </dgm:pt>
    <dgm:pt modelId="{641636D1-9108-442A-98EA-2B2535401761}" type="parTrans" cxnId="{84F34093-FC92-4153-BE1A-D3DBE0676CDF}">
      <dgm:prSet/>
      <dgm:spPr/>
      <dgm:t>
        <a:bodyPr/>
        <a:lstStyle/>
        <a:p>
          <a:endParaRPr lang="ru-RU"/>
        </a:p>
      </dgm:t>
    </dgm:pt>
    <dgm:pt modelId="{D745C8F6-E5F5-4FC6-BB60-0FC62C2063D6}" type="pres">
      <dgm:prSet presAssocID="{3810017B-0C41-4AE8-A376-51E921A1BD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327D97-CB8C-4FCD-A231-EE6530B7D315}" type="pres">
      <dgm:prSet presAssocID="{B3A35AD3-A901-4E7E-A9A2-1E182F0BBB41}" presName="node" presStyleLbl="node1" presStyleIdx="0" presStyleCnt="4" custScaleX="32353" custScaleY="25483" custLinFactNeighborX="-490" custLinFactNeighborY="-30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F728E-44BE-4D15-B84A-8CE5C3A873DD}" type="pres">
      <dgm:prSet presAssocID="{72231D19-FFD3-43D7-B230-CAC181379C6B}" presName="sibTrans" presStyleCnt="0"/>
      <dgm:spPr/>
    </dgm:pt>
    <dgm:pt modelId="{FEAADB17-E9D6-48EB-814F-ED001915B612}" type="pres">
      <dgm:prSet presAssocID="{2523CA44-EF3E-4832-8FC6-0A8D8301D3CA}" presName="node" presStyleLbl="node1" presStyleIdx="1" presStyleCnt="4" custScaleX="21373" custScaleY="25322" custLinFactNeighborX="-7108" custLinFactNeighborY="-30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48057-EF7B-426A-A7CC-3DCB95D008A5}" type="pres">
      <dgm:prSet presAssocID="{06F40FA0-8FDF-4AB4-9A9E-4155128E34E1}" presName="sibTrans" presStyleCnt="0"/>
      <dgm:spPr/>
    </dgm:pt>
    <dgm:pt modelId="{BE75032B-CA2E-4F2F-87D6-0383F48CDE6A}" type="pres">
      <dgm:prSet presAssocID="{16C1F80C-C028-4EED-AB8A-2C6BFE64ECAD}" presName="node" presStyleLbl="node1" presStyleIdx="2" presStyleCnt="4" custScaleX="32353" custScaleY="25053" custLinFactNeighborX="-474" custLinFactNeighborY="-42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8B5BB-5977-482C-8853-8B104A9BE11A}" type="pres">
      <dgm:prSet presAssocID="{B04D13D3-6828-402A-B3A2-BBAA4281BB0A}" presName="sibTrans" presStyleCnt="0"/>
      <dgm:spPr/>
    </dgm:pt>
    <dgm:pt modelId="{D3AB2DA9-73FA-4A77-BF6B-D1CA2B31C5A8}" type="pres">
      <dgm:prSet presAssocID="{743B2D42-5A0A-4523-BC55-0848CED6300B}" presName="node" presStyleLbl="node1" presStyleIdx="3" presStyleCnt="4" custScaleX="21373" custScaleY="25322" custLinFactNeighborX="-7108" custLinFactNeighborY="-4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18F740-1DE9-4EDC-861E-F6790E36E7BE}" srcId="{3810017B-0C41-4AE8-A376-51E921A1BD42}" destId="{2523CA44-EF3E-4832-8FC6-0A8D8301D3CA}" srcOrd="1" destOrd="0" parTransId="{64F06D04-2112-443F-B500-B7EAFD037DAC}" sibTransId="{06F40FA0-8FDF-4AB4-9A9E-4155128E34E1}"/>
    <dgm:cxn modelId="{704081F9-6AC0-4105-9B46-BBDE83FFB9BF}" type="presOf" srcId="{3810017B-0C41-4AE8-A376-51E921A1BD42}" destId="{D745C8F6-E5F5-4FC6-BB60-0FC62C2063D6}" srcOrd="0" destOrd="0" presId="urn:microsoft.com/office/officeart/2005/8/layout/default"/>
    <dgm:cxn modelId="{4493BE74-197E-4884-BD65-2BD630E3BF4F}" srcId="{3810017B-0C41-4AE8-A376-51E921A1BD42}" destId="{B3A35AD3-A901-4E7E-A9A2-1E182F0BBB41}" srcOrd="0" destOrd="0" parTransId="{D058D4B1-ECF4-4422-AF15-4FEC0CF09358}" sibTransId="{72231D19-FFD3-43D7-B230-CAC181379C6B}"/>
    <dgm:cxn modelId="{258C099C-60EE-43D0-AF4B-534DD127F077}" type="presOf" srcId="{743B2D42-5A0A-4523-BC55-0848CED6300B}" destId="{D3AB2DA9-73FA-4A77-BF6B-D1CA2B31C5A8}" srcOrd="0" destOrd="0" presId="urn:microsoft.com/office/officeart/2005/8/layout/default"/>
    <dgm:cxn modelId="{490B2068-3C29-44F9-9254-668084D6183B}" srcId="{3810017B-0C41-4AE8-A376-51E921A1BD42}" destId="{743B2D42-5A0A-4523-BC55-0848CED6300B}" srcOrd="3" destOrd="0" parTransId="{42ABC883-8511-46AD-A4E0-0FB85461C3E4}" sibTransId="{D6A11A95-907C-4260-9EDF-E87C1D25649E}"/>
    <dgm:cxn modelId="{BBD86900-72BF-4FDA-8BF8-9901FAF5157E}" type="presOf" srcId="{B3A35AD3-A901-4E7E-A9A2-1E182F0BBB41}" destId="{6A327D97-CB8C-4FCD-A231-EE6530B7D315}" srcOrd="0" destOrd="0" presId="urn:microsoft.com/office/officeart/2005/8/layout/default"/>
    <dgm:cxn modelId="{84F34093-FC92-4153-BE1A-D3DBE0676CDF}" srcId="{3810017B-0C41-4AE8-A376-51E921A1BD42}" destId="{16C1F80C-C028-4EED-AB8A-2C6BFE64ECAD}" srcOrd="2" destOrd="0" parTransId="{641636D1-9108-442A-98EA-2B2535401761}" sibTransId="{B04D13D3-6828-402A-B3A2-BBAA4281BB0A}"/>
    <dgm:cxn modelId="{B5304C0F-47BE-458E-9C4E-37BEAF947D89}" type="presOf" srcId="{2523CA44-EF3E-4832-8FC6-0A8D8301D3CA}" destId="{FEAADB17-E9D6-48EB-814F-ED001915B612}" srcOrd="0" destOrd="0" presId="urn:microsoft.com/office/officeart/2005/8/layout/default"/>
    <dgm:cxn modelId="{EDA3EE5A-D974-4F73-8705-DD657B6145CA}" type="presOf" srcId="{16C1F80C-C028-4EED-AB8A-2C6BFE64ECAD}" destId="{BE75032B-CA2E-4F2F-87D6-0383F48CDE6A}" srcOrd="0" destOrd="0" presId="urn:microsoft.com/office/officeart/2005/8/layout/default"/>
    <dgm:cxn modelId="{188FB8CF-C68E-4411-A553-B0C79C69B2E0}" type="presParOf" srcId="{D745C8F6-E5F5-4FC6-BB60-0FC62C2063D6}" destId="{6A327D97-CB8C-4FCD-A231-EE6530B7D315}" srcOrd="0" destOrd="0" presId="urn:microsoft.com/office/officeart/2005/8/layout/default"/>
    <dgm:cxn modelId="{3E2A9FFB-363C-4660-A580-5709B77EC484}" type="presParOf" srcId="{D745C8F6-E5F5-4FC6-BB60-0FC62C2063D6}" destId="{FCAF728E-44BE-4D15-B84A-8CE5C3A873DD}" srcOrd="1" destOrd="0" presId="urn:microsoft.com/office/officeart/2005/8/layout/default"/>
    <dgm:cxn modelId="{01F2F0FE-8D1D-444E-AE37-8F0B03B8ED8F}" type="presParOf" srcId="{D745C8F6-E5F5-4FC6-BB60-0FC62C2063D6}" destId="{FEAADB17-E9D6-48EB-814F-ED001915B612}" srcOrd="2" destOrd="0" presId="urn:microsoft.com/office/officeart/2005/8/layout/default"/>
    <dgm:cxn modelId="{9D9CDEE3-8482-46F0-BD83-73A46112610D}" type="presParOf" srcId="{D745C8F6-E5F5-4FC6-BB60-0FC62C2063D6}" destId="{40148057-EF7B-426A-A7CC-3DCB95D008A5}" srcOrd="3" destOrd="0" presId="urn:microsoft.com/office/officeart/2005/8/layout/default"/>
    <dgm:cxn modelId="{D88677B5-7531-4211-AB92-CEBC8A78DCEE}" type="presParOf" srcId="{D745C8F6-E5F5-4FC6-BB60-0FC62C2063D6}" destId="{BE75032B-CA2E-4F2F-87D6-0383F48CDE6A}" srcOrd="4" destOrd="0" presId="urn:microsoft.com/office/officeart/2005/8/layout/default"/>
    <dgm:cxn modelId="{0A58F6BD-D893-4E92-9C78-8AAD86A17B0F}" type="presParOf" srcId="{D745C8F6-E5F5-4FC6-BB60-0FC62C2063D6}" destId="{CDB8B5BB-5977-482C-8853-8B104A9BE11A}" srcOrd="5" destOrd="0" presId="urn:microsoft.com/office/officeart/2005/8/layout/default"/>
    <dgm:cxn modelId="{D9BEBA17-EE88-450A-B53D-99B9C307DDB9}" type="presParOf" srcId="{D745C8F6-E5F5-4FC6-BB60-0FC62C2063D6}" destId="{D3AB2DA9-73FA-4A77-BF6B-D1CA2B31C5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0017B-0C41-4AE8-A376-51E921A1BD42}" type="doc">
      <dgm:prSet loTypeId="urn:microsoft.com/office/officeart/2005/8/layout/defaul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3A35AD3-A901-4E7E-A9A2-1E182F0BBB41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/>
            <a:t>Общая стоимость</a:t>
          </a:r>
        </a:p>
        <a:p>
          <a:r>
            <a:rPr lang="ru-RU" sz="1600" dirty="0" smtClean="0"/>
            <a:t>226,8 млн. руб.</a:t>
          </a:r>
          <a:endParaRPr lang="ru-RU" sz="1600" dirty="0"/>
        </a:p>
      </dgm:t>
    </dgm:pt>
    <dgm:pt modelId="{D058D4B1-ECF4-4422-AF15-4FEC0CF09358}" type="parTrans" cxnId="{4493BE74-197E-4884-BD65-2BD630E3BF4F}">
      <dgm:prSet/>
      <dgm:spPr/>
      <dgm:t>
        <a:bodyPr/>
        <a:lstStyle/>
        <a:p>
          <a:endParaRPr lang="ru-RU"/>
        </a:p>
      </dgm:t>
    </dgm:pt>
    <dgm:pt modelId="{72231D19-FFD3-43D7-B230-CAC181379C6B}" type="sibTrans" cxnId="{4493BE74-197E-4884-BD65-2BD630E3BF4F}">
      <dgm:prSet/>
      <dgm:spPr/>
      <dgm:t>
        <a:bodyPr/>
        <a:lstStyle/>
        <a:p>
          <a:endParaRPr lang="ru-RU"/>
        </a:p>
      </dgm:t>
    </dgm:pt>
    <dgm:pt modelId="{2523CA44-EF3E-4832-8FC6-0A8D8301D3CA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/>
            <a:t>Длина ВЛ</a:t>
          </a:r>
        </a:p>
        <a:p>
          <a:r>
            <a:rPr lang="ru-RU" sz="1600" dirty="0" smtClean="0"/>
            <a:t>72 км</a:t>
          </a:r>
          <a:endParaRPr lang="ru-RU" sz="1600" dirty="0"/>
        </a:p>
      </dgm:t>
    </dgm:pt>
    <dgm:pt modelId="{06F40FA0-8FDF-4AB4-9A9E-4155128E34E1}" type="sibTrans" cxnId="{8E18F740-1DE9-4EDC-861E-F6790E36E7BE}">
      <dgm:prSet/>
      <dgm:spPr/>
      <dgm:t>
        <a:bodyPr/>
        <a:lstStyle/>
        <a:p>
          <a:endParaRPr lang="ru-RU"/>
        </a:p>
      </dgm:t>
    </dgm:pt>
    <dgm:pt modelId="{64F06D04-2112-443F-B500-B7EAFD037DAC}" type="parTrans" cxnId="{8E18F740-1DE9-4EDC-861E-F6790E36E7BE}">
      <dgm:prSet/>
      <dgm:spPr/>
      <dgm:t>
        <a:bodyPr/>
        <a:lstStyle/>
        <a:p>
          <a:endParaRPr lang="ru-RU"/>
        </a:p>
      </dgm:t>
    </dgm:pt>
    <dgm:pt modelId="{743B2D42-5A0A-4523-BC55-0848CED6300B}">
      <dgm:prSet phldrT="[Текст]"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/>
            <a:t>Длина провода</a:t>
          </a:r>
        </a:p>
        <a:p>
          <a:r>
            <a:rPr lang="ru-RU" dirty="0" smtClean="0"/>
            <a:t>216,7 км</a:t>
          </a:r>
          <a:endParaRPr lang="ru-RU" dirty="0"/>
        </a:p>
      </dgm:t>
    </dgm:pt>
    <dgm:pt modelId="{42ABC883-8511-46AD-A4E0-0FB85461C3E4}" type="parTrans" cxnId="{490B2068-3C29-44F9-9254-668084D6183B}">
      <dgm:prSet/>
      <dgm:spPr/>
      <dgm:t>
        <a:bodyPr/>
        <a:lstStyle/>
        <a:p>
          <a:endParaRPr lang="ru-RU"/>
        </a:p>
      </dgm:t>
    </dgm:pt>
    <dgm:pt modelId="{D6A11A95-907C-4260-9EDF-E87C1D25649E}" type="sibTrans" cxnId="{490B2068-3C29-44F9-9254-668084D6183B}">
      <dgm:prSet/>
      <dgm:spPr/>
      <dgm:t>
        <a:bodyPr/>
        <a:lstStyle/>
        <a:p>
          <a:endParaRPr lang="ru-RU"/>
        </a:p>
      </dgm:t>
    </dgm:pt>
    <dgm:pt modelId="{16C1F80C-C028-4EED-AB8A-2C6BFE64ECAD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 smtClean="0"/>
            <a:t>Стоимость провода</a:t>
          </a:r>
        </a:p>
        <a:p>
          <a:r>
            <a:rPr lang="ru-RU" sz="1600" dirty="0" smtClean="0"/>
            <a:t>62,3 млн. руб.</a:t>
          </a:r>
          <a:endParaRPr lang="ru-RU" sz="1600" dirty="0"/>
        </a:p>
      </dgm:t>
    </dgm:pt>
    <dgm:pt modelId="{B04D13D3-6828-402A-B3A2-BBAA4281BB0A}" type="sibTrans" cxnId="{84F34093-FC92-4153-BE1A-D3DBE0676CDF}">
      <dgm:prSet/>
      <dgm:spPr/>
      <dgm:t>
        <a:bodyPr/>
        <a:lstStyle/>
        <a:p>
          <a:endParaRPr lang="ru-RU"/>
        </a:p>
      </dgm:t>
    </dgm:pt>
    <dgm:pt modelId="{641636D1-9108-442A-98EA-2B2535401761}" type="parTrans" cxnId="{84F34093-FC92-4153-BE1A-D3DBE0676CDF}">
      <dgm:prSet/>
      <dgm:spPr/>
      <dgm:t>
        <a:bodyPr/>
        <a:lstStyle/>
        <a:p>
          <a:endParaRPr lang="ru-RU"/>
        </a:p>
      </dgm:t>
    </dgm:pt>
    <dgm:pt modelId="{D745C8F6-E5F5-4FC6-BB60-0FC62C2063D6}" type="pres">
      <dgm:prSet presAssocID="{3810017B-0C41-4AE8-A376-51E921A1BD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327D97-CB8C-4FCD-A231-EE6530B7D315}" type="pres">
      <dgm:prSet presAssocID="{B3A35AD3-A901-4E7E-A9A2-1E182F0BBB41}" presName="node" presStyleLbl="node1" presStyleIdx="0" presStyleCnt="4" custScaleX="32353" custScaleY="25483" custLinFactNeighborX="-490" custLinFactNeighborY="-30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F728E-44BE-4D15-B84A-8CE5C3A873DD}" type="pres">
      <dgm:prSet presAssocID="{72231D19-FFD3-43D7-B230-CAC181379C6B}" presName="sibTrans" presStyleCnt="0"/>
      <dgm:spPr/>
    </dgm:pt>
    <dgm:pt modelId="{FEAADB17-E9D6-48EB-814F-ED001915B612}" type="pres">
      <dgm:prSet presAssocID="{2523CA44-EF3E-4832-8FC6-0A8D8301D3CA}" presName="node" presStyleLbl="node1" presStyleIdx="1" presStyleCnt="4" custScaleX="21373" custScaleY="25322" custLinFactNeighborX="-7108" custLinFactNeighborY="-30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48057-EF7B-426A-A7CC-3DCB95D008A5}" type="pres">
      <dgm:prSet presAssocID="{06F40FA0-8FDF-4AB4-9A9E-4155128E34E1}" presName="sibTrans" presStyleCnt="0"/>
      <dgm:spPr/>
    </dgm:pt>
    <dgm:pt modelId="{BE75032B-CA2E-4F2F-87D6-0383F48CDE6A}" type="pres">
      <dgm:prSet presAssocID="{16C1F80C-C028-4EED-AB8A-2C6BFE64ECAD}" presName="node" presStyleLbl="node1" presStyleIdx="2" presStyleCnt="4" custScaleX="32353" custScaleY="25053" custLinFactNeighborX="-474" custLinFactNeighborY="-42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8B5BB-5977-482C-8853-8B104A9BE11A}" type="pres">
      <dgm:prSet presAssocID="{B04D13D3-6828-402A-B3A2-BBAA4281BB0A}" presName="sibTrans" presStyleCnt="0"/>
      <dgm:spPr/>
    </dgm:pt>
    <dgm:pt modelId="{D3AB2DA9-73FA-4A77-BF6B-D1CA2B31C5A8}" type="pres">
      <dgm:prSet presAssocID="{743B2D42-5A0A-4523-BC55-0848CED6300B}" presName="node" presStyleLbl="node1" presStyleIdx="3" presStyleCnt="4" custScaleX="21373" custScaleY="25322" custLinFactNeighborX="-7108" custLinFactNeighborY="-4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73B8C7-B071-43FE-ACE4-0755B43D8F20}" type="presOf" srcId="{743B2D42-5A0A-4523-BC55-0848CED6300B}" destId="{D3AB2DA9-73FA-4A77-BF6B-D1CA2B31C5A8}" srcOrd="0" destOrd="0" presId="urn:microsoft.com/office/officeart/2005/8/layout/default"/>
    <dgm:cxn modelId="{8E18F740-1DE9-4EDC-861E-F6790E36E7BE}" srcId="{3810017B-0C41-4AE8-A376-51E921A1BD42}" destId="{2523CA44-EF3E-4832-8FC6-0A8D8301D3CA}" srcOrd="1" destOrd="0" parTransId="{64F06D04-2112-443F-B500-B7EAFD037DAC}" sibTransId="{06F40FA0-8FDF-4AB4-9A9E-4155128E34E1}"/>
    <dgm:cxn modelId="{4493BE74-197E-4884-BD65-2BD630E3BF4F}" srcId="{3810017B-0C41-4AE8-A376-51E921A1BD42}" destId="{B3A35AD3-A901-4E7E-A9A2-1E182F0BBB41}" srcOrd="0" destOrd="0" parTransId="{D058D4B1-ECF4-4422-AF15-4FEC0CF09358}" sibTransId="{72231D19-FFD3-43D7-B230-CAC181379C6B}"/>
    <dgm:cxn modelId="{14246FC1-14CE-435C-AF6F-D26F6339921F}" type="presOf" srcId="{2523CA44-EF3E-4832-8FC6-0A8D8301D3CA}" destId="{FEAADB17-E9D6-48EB-814F-ED001915B612}" srcOrd="0" destOrd="0" presId="urn:microsoft.com/office/officeart/2005/8/layout/default"/>
    <dgm:cxn modelId="{2F5C7FB2-8B23-4492-8DE9-38BB95A4DC32}" type="presOf" srcId="{B3A35AD3-A901-4E7E-A9A2-1E182F0BBB41}" destId="{6A327D97-CB8C-4FCD-A231-EE6530B7D315}" srcOrd="0" destOrd="0" presId="urn:microsoft.com/office/officeart/2005/8/layout/default"/>
    <dgm:cxn modelId="{490B2068-3C29-44F9-9254-668084D6183B}" srcId="{3810017B-0C41-4AE8-A376-51E921A1BD42}" destId="{743B2D42-5A0A-4523-BC55-0848CED6300B}" srcOrd="3" destOrd="0" parTransId="{42ABC883-8511-46AD-A4E0-0FB85461C3E4}" sibTransId="{D6A11A95-907C-4260-9EDF-E87C1D25649E}"/>
    <dgm:cxn modelId="{B20338D5-84FD-4FD7-803A-F27D88D89EE9}" type="presOf" srcId="{3810017B-0C41-4AE8-A376-51E921A1BD42}" destId="{D745C8F6-E5F5-4FC6-BB60-0FC62C2063D6}" srcOrd="0" destOrd="0" presId="urn:microsoft.com/office/officeart/2005/8/layout/default"/>
    <dgm:cxn modelId="{460C93B1-A761-41AA-B6D0-64E0305B0354}" type="presOf" srcId="{16C1F80C-C028-4EED-AB8A-2C6BFE64ECAD}" destId="{BE75032B-CA2E-4F2F-87D6-0383F48CDE6A}" srcOrd="0" destOrd="0" presId="urn:microsoft.com/office/officeart/2005/8/layout/default"/>
    <dgm:cxn modelId="{84F34093-FC92-4153-BE1A-D3DBE0676CDF}" srcId="{3810017B-0C41-4AE8-A376-51E921A1BD42}" destId="{16C1F80C-C028-4EED-AB8A-2C6BFE64ECAD}" srcOrd="2" destOrd="0" parTransId="{641636D1-9108-442A-98EA-2B2535401761}" sibTransId="{B04D13D3-6828-402A-B3A2-BBAA4281BB0A}"/>
    <dgm:cxn modelId="{1E073E51-D97A-49AE-B448-A5DBDD240C77}" type="presParOf" srcId="{D745C8F6-E5F5-4FC6-BB60-0FC62C2063D6}" destId="{6A327D97-CB8C-4FCD-A231-EE6530B7D315}" srcOrd="0" destOrd="0" presId="urn:microsoft.com/office/officeart/2005/8/layout/default"/>
    <dgm:cxn modelId="{DA24070F-FAE7-42A5-BC0F-329B231C154F}" type="presParOf" srcId="{D745C8F6-E5F5-4FC6-BB60-0FC62C2063D6}" destId="{FCAF728E-44BE-4D15-B84A-8CE5C3A873DD}" srcOrd="1" destOrd="0" presId="urn:microsoft.com/office/officeart/2005/8/layout/default"/>
    <dgm:cxn modelId="{93F3DF17-9E67-4443-ADA5-53D050E73ED4}" type="presParOf" srcId="{D745C8F6-E5F5-4FC6-BB60-0FC62C2063D6}" destId="{FEAADB17-E9D6-48EB-814F-ED001915B612}" srcOrd="2" destOrd="0" presId="urn:microsoft.com/office/officeart/2005/8/layout/default"/>
    <dgm:cxn modelId="{B7368EAB-7F1D-405E-B646-725FD518D39F}" type="presParOf" srcId="{D745C8F6-E5F5-4FC6-BB60-0FC62C2063D6}" destId="{40148057-EF7B-426A-A7CC-3DCB95D008A5}" srcOrd="3" destOrd="0" presId="urn:microsoft.com/office/officeart/2005/8/layout/default"/>
    <dgm:cxn modelId="{129AABCA-74C4-49C2-950B-465AEC79BF20}" type="presParOf" srcId="{D745C8F6-E5F5-4FC6-BB60-0FC62C2063D6}" destId="{BE75032B-CA2E-4F2F-87D6-0383F48CDE6A}" srcOrd="4" destOrd="0" presId="urn:microsoft.com/office/officeart/2005/8/layout/default"/>
    <dgm:cxn modelId="{6D24D33F-DBFD-45F3-811D-59AFD8195C1F}" type="presParOf" srcId="{D745C8F6-E5F5-4FC6-BB60-0FC62C2063D6}" destId="{CDB8B5BB-5977-482C-8853-8B104A9BE11A}" srcOrd="5" destOrd="0" presId="urn:microsoft.com/office/officeart/2005/8/layout/default"/>
    <dgm:cxn modelId="{89EC249E-BC44-4C1D-B49A-A1B34F88D3B6}" type="presParOf" srcId="{D745C8F6-E5F5-4FC6-BB60-0FC62C2063D6}" destId="{D3AB2DA9-73FA-4A77-BF6B-D1CA2B31C5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49AE56C-82C9-4F4D-9440-1924578DDE08}" type="datetimeFigureOut">
              <a:rPr lang="ru-RU"/>
              <a:pPr>
                <a:defRPr/>
              </a:pPr>
              <a:t>29.11.2010</a:t>
            </a:fld>
            <a:endParaRPr lang="ru-RU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5CA4092E-42D2-4418-B0B0-0B0C2E462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defTabSz="97522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defTabSz="97522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C147C0-951D-489E-B8F2-EE766AD30657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defTabSz="97522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defTabSz="97522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EE0911-C826-44BE-9266-A42F3743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7472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97472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97472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97472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97472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248" algn="l" defTabSz="9752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5897" algn="l" defTabSz="9752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3547" algn="l" defTabSz="9752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196" algn="l" defTabSz="9752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z="10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z="1200" smtClean="0">
                <a:latin typeface="Times New Roman" pitchFamily="18" charset="0"/>
              </a:rPr>
              <a:t>В 2011 г. КЛ будет смонтирована на ПС 110 кВ Динамо в Москве. </a:t>
            </a:r>
          </a:p>
          <a:p>
            <a:r>
              <a:rPr lang="ru-RU" sz="1200" smtClean="0">
                <a:latin typeface="Times New Roman" pitchFamily="18" charset="0"/>
              </a:rPr>
              <a:t>Номинальные параметры ВТСП кабельной линии:</a:t>
            </a:r>
          </a:p>
          <a:p>
            <a:r>
              <a:rPr lang="ru-RU" sz="1200" smtClean="0">
                <a:latin typeface="Times New Roman" pitchFamily="18" charset="0"/>
              </a:rPr>
              <a:t>Номинальное напряжение: 20 кВ;</a:t>
            </a:r>
          </a:p>
          <a:p>
            <a:r>
              <a:rPr lang="ru-RU" sz="1200" smtClean="0">
                <a:latin typeface="Times New Roman" pitchFamily="18" charset="0"/>
              </a:rPr>
              <a:t>Номинальный ток: 1500 А;</a:t>
            </a:r>
          </a:p>
          <a:p>
            <a:r>
              <a:rPr lang="ru-RU" sz="1200" smtClean="0">
                <a:latin typeface="Times New Roman" pitchFamily="18" charset="0"/>
              </a:rPr>
              <a:t>Номинальная мощность: 50 МВА;</a:t>
            </a:r>
          </a:p>
          <a:p>
            <a:r>
              <a:rPr lang="ru-RU" sz="1200" smtClean="0">
                <a:latin typeface="Times New Roman" pitchFamily="18" charset="0"/>
              </a:rPr>
              <a:t>Длина линии: 200 м;</a:t>
            </a:r>
          </a:p>
          <a:p>
            <a:r>
              <a:rPr lang="ru-RU" sz="1200" smtClean="0">
                <a:latin typeface="Times New Roman" pitchFamily="18" charset="0"/>
              </a:rPr>
              <a:t>Хладагент: жидкий азот с температурой 77,4 К</a:t>
            </a:r>
          </a:p>
          <a:p>
            <a:pPr eaLnBrk="1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</a:pPr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30723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 anchor="b"/>
          <a:lstStyle/>
          <a:p>
            <a:pPr algn="r" defTabSz="973138"/>
            <a:fld id="{D6D29F34-DE75-49A0-A1BE-B34AE9D3F3BC}" type="slidenum">
              <a:rPr lang="ru-RU" sz="1200"/>
              <a:pPr algn="r" defTabSz="973138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>
                <a:solidFill>
                  <a:srgbClr val="3333FF"/>
                </a:solidFill>
              </a:rPr>
              <a:t>В 2011 г. КЛ будет смонтирована на ПС 110 кВ Динамо в Москве.</a:t>
            </a: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4725" fontAlgn="base">
              <a:spcBef>
                <a:spcPct val="0"/>
              </a:spcBef>
              <a:spcAft>
                <a:spcPct val="0"/>
              </a:spcAft>
            </a:pPr>
            <a:fld id="{E5706FB7-5BB7-434B-A35B-6B71B82EB57F}" type="slidenum">
              <a:rPr lang="ru-RU" smtClean="0">
                <a:latin typeface="Arial" charset="0"/>
                <a:cs typeface="Arial" charset="0"/>
              </a:rPr>
              <a:pPr defTabSz="974725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z="1600" smtClean="0"/>
              <a:t>Предполагается использовать следующие технологии: цифровая ПС, активные фильтры, АББМ, сеть зарядных станций для электромобилей, интеллектуальные счетчики электроэнергии, интегрированные информационные коммуникации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D1F9DC-A9C5-4568-B6F1-7B2A8564BBD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455613" indent="-455613" algn="just">
              <a:defRPr/>
            </a:pP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Пилотный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проект будет реализован на ПС 220 кВ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Псоу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5613" indent="-455613" algn="just">
              <a:defRPr/>
            </a:pPr>
            <a:r>
              <a:rPr lang="ru-RU" sz="1600" dirty="0" smtClean="0">
                <a:solidFill>
                  <a:srgbClr val="00339A"/>
                </a:solidFill>
              </a:rPr>
              <a:t>Применение АББМ позволит:</a:t>
            </a:r>
          </a:p>
          <a:p>
            <a:pPr marL="455613" indent="-455613" algn="just">
              <a:buFontTx/>
              <a:buAutoNum type="arabicPeriod"/>
              <a:defRPr/>
            </a:pPr>
            <a:r>
              <a:rPr lang="ru-RU" sz="1600" dirty="0" smtClean="0">
                <a:solidFill>
                  <a:srgbClr val="00339A"/>
                </a:solidFill>
              </a:rPr>
              <a:t>Сглаживание пиков нагрузки</a:t>
            </a:r>
            <a:r>
              <a:rPr lang="en-US" sz="1600" dirty="0" smtClean="0">
                <a:solidFill>
                  <a:srgbClr val="00339A"/>
                </a:solidFill>
              </a:rPr>
              <a:t> </a:t>
            </a:r>
            <a:r>
              <a:rPr lang="ru-RU" sz="1600" dirty="0" smtClean="0">
                <a:solidFill>
                  <a:srgbClr val="00339A"/>
                </a:solidFill>
              </a:rPr>
              <a:t>в энергосистеме</a:t>
            </a:r>
            <a:r>
              <a:rPr lang="en-US" sz="1600" dirty="0" smtClean="0">
                <a:solidFill>
                  <a:srgbClr val="00339A"/>
                </a:solidFill>
              </a:rPr>
              <a:t>.</a:t>
            </a:r>
            <a:endParaRPr lang="ru-RU" sz="1600" dirty="0" smtClean="0">
              <a:solidFill>
                <a:srgbClr val="00339A"/>
              </a:solidFill>
            </a:endParaRPr>
          </a:p>
          <a:p>
            <a:pPr marL="455613" indent="-455613" algn="just">
              <a:buFontTx/>
              <a:buAutoNum type="arabicPeriod"/>
              <a:defRPr/>
            </a:pPr>
            <a:r>
              <a:rPr lang="ru-RU" sz="1600" dirty="0" smtClean="0">
                <a:solidFill>
                  <a:srgbClr val="00339A"/>
                </a:solidFill>
              </a:rPr>
              <a:t>Резервирование питания промышленных объектов, объектов РЖД.</a:t>
            </a:r>
          </a:p>
          <a:p>
            <a:pPr marL="455613" indent="-455613" algn="just">
              <a:buFontTx/>
              <a:buAutoNum type="arabicPeriod"/>
              <a:defRPr/>
            </a:pPr>
            <a:r>
              <a:rPr lang="ru-RU" sz="1600" dirty="0" smtClean="0">
                <a:solidFill>
                  <a:srgbClr val="00339A"/>
                </a:solidFill>
              </a:rPr>
              <a:t>Обеспечение устойчивой и надежной работы возобновляемых источников энергии (ветровых, приливных электростанций) и малой генерации.</a:t>
            </a:r>
          </a:p>
          <a:p>
            <a:pPr marL="455613" indent="-455613" algn="just">
              <a:buFontTx/>
              <a:buAutoNum type="arabicPeriod"/>
              <a:defRPr/>
            </a:pPr>
            <a:r>
              <a:rPr lang="ru-RU" sz="1600" dirty="0" smtClean="0">
                <a:solidFill>
                  <a:srgbClr val="00339A"/>
                </a:solidFill>
              </a:rPr>
              <a:t>Применение в </a:t>
            </a:r>
            <a:r>
              <a:rPr lang="ru-RU" sz="1600" dirty="0" err="1" smtClean="0">
                <a:solidFill>
                  <a:srgbClr val="00339A"/>
                </a:solidFill>
              </a:rPr>
              <a:t>электросетевой</a:t>
            </a:r>
            <a:r>
              <a:rPr lang="ru-RU" sz="1600" dirty="0" smtClean="0">
                <a:solidFill>
                  <a:srgbClr val="00339A"/>
                </a:solidFill>
              </a:rPr>
              <a:t> инфраструктуре станций быстрой подзарядки электромобилей.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Практическое применение АББМ на объектах ЕНЭС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Текущий статус:</a:t>
            </a:r>
          </a:p>
          <a:p>
            <a:pPr>
              <a:defRPr/>
            </a:pPr>
            <a:r>
              <a:rPr lang="ru-RU" sz="1600" dirty="0" smtClean="0"/>
              <a:t>Подписан Меморандум о взаимопонимании между </a:t>
            </a:r>
            <a:r>
              <a:rPr lang="ru-RU" sz="1600" dirty="0" err="1" smtClean="0"/>
              <a:t>Ener</a:t>
            </a:r>
            <a:r>
              <a:rPr lang="ru-RU" sz="1600" dirty="0" smtClean="0"/>
              <a:t> 1 и ОАО «ФСК ЕЭС» от 17.06.2010 в области сетевых накопителей как элемент технологии «</a:t>
            </a:r>
            <a:r>
              <a:rPr lang="ru-RU" sz="1600" dirty="0" err="1" smtClean="0"/>
              <a:t>Smart</a:t>
            </a:r>
            <a:r>
              <a:rPr lang="ru-RU" sz="1600" dirty="0" smtClean="0"/>
              <a:t> </a:t>
            </a:r>
            <a:r>
              <a:rPr lang="ru-RU" sz="1600" dirty="0" err="1" smtClean="0"/>
              <a:t>grid</a:t>
            </a:r>
            <a:r>
              <a:rPr lang="ru-RU" sz="1600" dirty="0" smtClean="0"/>
              <a:t>» и </a:t>
            </a:r>
            <a:r>
              <a:rPr lang="ru-RU" sz="1600" dirty="0" err="1" smtClean="0"/>
              <a:t>электросетевой</a:t>
            </a:r>
            <a:r>
              <a:rPr lang="ru-RU" sz="1600" dirty="0" smtClean="0"/>
              <a:t> инфраструктуры. Разрабатываются технические задания для реализации </a:t>
            </a:r>
            <a:r>
              <a:rPr lang="ru-RU" sz="1600" dirty="0" err="1" smtClean="0"/>
              <a:t>пилотных</a:t>
            </a:r>
            <a:r>
              <a:rPr lang="ru-RU" sz="1600" dirty="0" smtClean="0"/>
              <a:t> проектов.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Дальнейшие шаги - совместные проекты ОАО «ФСК ЕЭС» и ОАО «СО ЕЭС»:</a:t>
            </a:r>
          </a:p>
          <a:p>
            <a:pPr>
              <a:defRPr/>
            </a:pPr>
            <a:r>
              <a:rPr lang="ru-RU" sz="1600" dirty="0" smtClean="0"/>
              <a:t>Изучение возможности регулирования частоты в электрических сетях ЕНЭС и распределительных сетях с применением АББМ на базе литий–ионных аккумуляторов на выбранных объектах электрических сетей.  </a:t>
            </a:r>
          </a:p>
          <a:p>
            <a:pPr>
              <a:defRPr/>
            </a:pPr>
            <a:r>
              <a:rPr lang="ru-RU" sz="1600" dirty="0" err="1" smtClean="0"/>
              <a:t>Пилотный</a:t>
            </a:r>
            <a:r>
              <a:rPr lang="ru-RU" sz="1600" dirty="0" smtClean="0"/>
              <a:t> проект по выравниванию суточных графиков электрической нагрузки с помощью сетевых накопителей с применением АББМ на базе литий–ионных аккумуляторов мощностью 20-40 МВт. </a:t>
            </a:r>
            <a:endParaRPr lang="ru-RU" sz="1600" dirty="0" smtClean="0">
              <a:cs typeface="Arial" charset="0"/>
            </a:endParaRPr>
          </a:p>
          <a:p>
            <a:pPr>
              <a:defRPr/>
            </a:pPr>
            <a:r>
              <a:rPr lang="ru-RU" sz="1600" dirty="0" smtClean="0">
                <a:cs typeface="Arial" charset="0"/>
              </a:rPr>
              <a:t>Применение АББМ в целом для ЕЭС России крайне </a:t>
            </a:r>
            <a:r>
              <a:rPr lang="ru-RU" sz="1600" dirty="0" err="1" smtClean="0">
                <a:cs typeface="Arial" charset="0"/>
              </a:rPr>
              <a:t>затратно</a:t>
            </a:r>
            <a:r>
              <a:rPr lang="ru-RU" sz="1600" dirty="0" smtClean="0">
                <a:cs typeface="Arial" charset="0"/>
              </a:rPr>
              <a:t>.</a:t>
            </a:r>
          </a:p>
          <a:p>
            <a:pPr>
              <a:defRPr/>
            </a:pPr>
            <a:r>
              <a:rPr lang="ru-RU" sz="1600" dirty="0" smtClean="0">
                <a:cs typeface="Arial" charset="0"/>
              </a:rPr>
              <a:t>Применительно к данному рисунку, при сглаживании пика (около 3% от полной мощности ЕЭС и величина пика 5 ГВТ) и при установленной стоимости АББМ около 1.5 млн. </a:t>
            </a:r>
            <a:r>
              <a:rPr lang="en-US" sz="1600" dirty="0" smtClean="0">
                <a:cs typeface="Arial" charset="0"/>
              </a:rPr>
              <a:t>$ </a:t>
            </a:r>
            <a:r>
              <a:rPr lang="ru-RU" sz="1600" dirty="0" smtClean="0">
                <a:cs typeface="Arial" charset="0"/>
              </a:rPr>
              <a:t>за </a:t>
            </a:r>
            <a:r>
              <a:rPr lang="en-US" sz="1600" dirty="0" smtClean="0">
                <a:cs typeface="Arial" charset="0"/>
              </a:rPr>
              <a:t>1 </a:t>
            </a:r>
            <a:r>
              <a:rPr lang="ru-RU" sz="1600" dirty="0" smtClean="0">
                <a:cs typeface="Arial" charset="0"/>
              </a:rPr>
              <a:t>МВТ, стоимость АББМ для ЕЭС равна 7.5 млрд. </a:t>
            </a:r>
            <a:r>
              <a:rPr lang="en-US" sz="1600" dirty="0" smtClean="0">
                <a:cs typeface="Arial" charset="0"/>
              </a:rPr>
              <a:t>$ (‘220 </a:t>
            </a:r>
            <a:r>
              <a:rPr lang="ru-RU" sz="1600" dirty="0" smtClean="0">
                <a:cs typeface="Arial" charset="0"/>
              </a:rPr>
              <a:t>млрд. руб.)</a:t>
            </a:r>
          </a:p>
          <a:p>
            <a:pPr>
              <a:defRPr/>
            </a:pPr>
            <a:endParaRPr lang="ru-RU" sz="1600" dirty="0" smtClean="0">
              <a:cs typeface="Arial" charset="0"/>
            </a:endParaRPr>
          </a:p>
          <a:p>
            <a:pPr>
              <a:defRPr/>
            </a:pPr>
            <a:r>
              <a:rPr lang="ru-RU" sz="1600" dirty="0" smtClean="0">
                <a:cs typeface="Arial" charset="0"/>
              </a:rPr>
              <a:t>В сравнении, стоимость пиковой генерации (</a:t>
            </a:r>
            <a:r>
              <a:rPr lang="ru-RU" sz="1600" dirty="0" err="1" smtClean="0">
                <a:cs typeface="Arial" charset="0"/>
              </a:rPr>
              <a:t>быстроманевренные</a:t>
            </a:r>
            <a:r>
              <a:rPr lang="ru-RU" sz="1600" dirty="0" smtClean="0">
                <a:cs typeface="Arial" charset="0"/>
              </a:rPr>
              <a:t> агрегаты) 0.5-0.9 млн. </a:t>
            </a:r>
            <a:r>
              <a:rPr lang="en-US" sz="1600" dirty="0" smtClean="0">
                <a:cs typeface="Arial" charset="0"/>
              </a:rPr>
              <a:t>$. </a:t>
            </a:r>
            <a:r>
              <a:rPr lang="ru-RU" sz="1600" dirty="0" smtClean="0">
                <a:cs typeface="Arial" charset="0"/>
              </a:rPr>
              <a:t>за 1 МВт установленной мощности.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lIns="91427" tIns="45714" rIns="91427" bIns="45714" anchor="b"/>
          <a:lstStyle/>
          <a:p>
            <a:pPr algn="r" defTabSz="975170" fontAlgn="auto">
              <a:spcBef>
                <a:spcPts val="0"/>
              </a:spcBef>
              <a:spcAft>
                <a:spcPts val="0"/>
              </a:spcAft>
              <a:defRPr/>
            </a:pPr>
            <a:fld id="{E761A853-B2F8-4E1D-A852-4B8A9F57DD3A}" type="slidenum">
              <a:rPr lang="en-US" sz="1200">
                <a:latin typeface="+mn-lt"/>
                <a:cs typeface="+mn-cs"/>
              </a:rPr>
              <a:pPr algn="r" defTabSz="97517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just"/>
            <a:r>
              <a:rPr lang="ru-RU" smtClean="0"/>
              <a:t>Можно констатировать, что одна авария на трансформаторе мощностью 200 МВА приводит к финансовым потерям до 1 млрд. руб.</a:t>
            </a:r>
          </a:p>
          <a:p>
            <a:pPr algn="just"/>
            <a:r>
              <a:rPr lang="ru-RU" smtClean="0"/>
              <a:t>Технико-экономический эффект применения взрывобезопасных силовых трансформаторов будет достигнут через повышение надёжности – при увеличении на один порядок и достижения надёжности уровня 10</a:t>
            </a:r>
            <a:r>
              <a:rPr lang="ru-RU" baseline="30000" smtClean="0"/>
              <a:t>-4</a:t>
            </a:r>
            <a:r>
              <a:rPr lang="ru-RU" smtClean="0"/>
              <a:t> и выше позволяет оправдать затраты на подобное оборудование в течение года безаварийной эксплуатации. </a:t>
            </a:r>
          </a:p>
          <a:p>
            <a:pPr algn="just"/>
            <a:endParaRPr lang="ru-RU" sz="100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lIns="95553" tIns="47777" rIns="95553" bIns="47777" anchor="b"/>
          <a:lstStyle/>
          <a:p>
            <a:pPr algn="r" defTabSz="1019174" fontAlgn="auto">
              <a:spcBef>
                <a:spcPts val="0"/>
              </a:spcBef>
              <a:spcAft>
                <a:spcPts val="0"/>
              </a:spcAft>
              <a:defRPr/>
            </a:pPr>
            <a:fld id="{31A485F9-86B1-4574-AFA4-2498446F82C2}" type="slidenum">
              <a:rPr lang="ru-RU" sz="1300">
                <a:latin typeface="+mn-lt"/>
                <a:cs typeface="+mn-cs"/>
              </a:rPr>
              <a:pPr algn="r" defTabSz="1019174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3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4211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 anchor="b"/>
          <a:lstStyle/>
          <a:p>
            <a:pPr algn="r" defTabSz="973138"/>
            <a:fld id="{4B1F9F47-CCF2-4EF7-BF22-AFF1A5EE954F}" type="slidenum">
              <a:rPr lang="ru-RU" sz="1200"/>
              <a:pPr algn="r" defTabSz="973138"/>
              <a:t>20</a:t>
            </a:fld>
            <a:endParaRPr 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z="800" smtClean="0">
                <a:solidFill>
                  <a:srgbClr val="1F497D"/>
                </a:solidFill>
              </a:rPr>
              <a:t>ФСК заказало кабель производства компании «Марубени Металз корпорейшн» (Япония), для данного проекта.</a:t>
            </a:r>
          </a:p>
          <a:p>
            <a:endParaRPr lang="ru-RU" sz="800" smtClean="0">
              <a:solidFill>
                <a:srgbClr val="1F497D"/>
              </a:solidFill>
            </a:endParaRPr>
          </a:p>
          <a:p>
            <a:r>
              <a:rPr lang="ru-RU" sz="800" smtClean="0">
                <a:solidFill>
                  <a:srgbClr val="1F497D"/>
                </a:solidFill>
              </a:rPr>
              <a:t>Длина кабеля 2.4 км без муфт (одним куском), установлено будет две цепи.</a:t>
            </a:r>
          </a:p>
          <a:p>
            <a:r>
              <a:rPr lang="ru-RU" sz="800" smtClean="0">
                <a:solidFill>
                  <a:srgbClr val="1F497D"/>
                </a:solidFill>
              </a:rPr>
              <a:t>Подводная часть 2 км. Остальная часть кабеля (2.4км – 2 км =400 м) – это подземная часть (выход к заливу) порядка по 100 метров с каждой стороны залива и порядка 100-150 м – технологическая часть (для соединения с воздушной частью электропередачи).</a:t>
            </a:r>
            <a:endParaRPr lang="ru-RU" sz="9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30AA55-74AA-41D9-BA85-EF4F78B843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b="1" smtClean="0">
                <a:solidFill>
                  <a:srgbClr val="0033CC"/>
                </a:solidFill>
              </a:rPr>
              <a:t>Газоизолированные  ЛЭП </a:t>
            </a:r>
            <a:r>
              <a:rPr lang="ru-RU" smtClean="0">
                <a:solidFill>
                  <a:srgbClr val="0033CC"/>
                </a:solidFill>
              </a:rPr>
              <a:t>позволяют организовать глубокие вводы 220 - 500 кВ в Москве. Возможность освобождения городской черты, существенно сниженное по сравнению с ВЛ и КЛ электромагнитное воздействие при сопоставимых с КЛ затратах, высокой эксплуатационной готовности.</a:t>
            </a:r>
          </a:p>
          <a:p>
            <a:endParaRPr lang="ru-RU" sz="100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lIns="95553" tIns="47777" rIns="95553" bIns="47777" anchor="b"/>
          <a:lstStyle/>
          <a:p>
            <a:pPr algn="r" defTabSz="1019174" fontAlgn="auto">
              <a:spcBef>
                <a:spcPts val="0"/>
              </a:spcBef>
              <a:spcAft>
                <a:spcPts val="0"/>
              </a:spcAft>
              <a:defRPr/>
            </a:pPr>
            <a:fld id="{7F8ABADF-79D3-4E42-8E39-6514C4A8E0F8}" type="slidenum">
              <a:rPr lang="ru-RU" sz="1300">
                <a:latin typeface="+mn-lt"/>
                <a:cs typeface="+mn-cs"/>
              </a:rPr>
              <a:pPr algn="r" defTabSz="1019174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3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/>
              <a:t>Кроме того, в стадии проектной проработки рассматривается применение ВТП кабеля при строительстве </a:t>
            </a:r>
            <a:r>
              <a:rPr lang="ru-RU" b="1" smtClean="0">
                <a:solidFill>
                  <a:schemeClr val="accent2"/>
                </a:solidFill>
              </a:rPr>
              <a:t>Перехода ВЛ 220 кВ через Камское водохранилище. </a:t>
            </a:r>
            <a:r>
              <a:rPr lang="ru-RU" smtClean="0">
                <a:solidFill>
                  <a:schemeClr val="accent2"/>
                </a:solidFill>
              </a:rPr>
              <a:t>Согласно проведённому ТЭО, применение ВТП позволит снизить общие затраты на строительство перехода на сумму около 50 млн. руб. за счёт экономии на металлоконструкциях.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B12B3C-BE6C-4498-9F43-BE8EB0B786F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Проведенные мероприятия:</a:t>
            </a:r>
          </a:p>
          <a:p>
            <a:pPr marL="194516" indent="320109" algn="just">
              <a:buClr>
                <a:srgbClr val="008000"/>
              </a:buClr>
              <a:buSzPct val="100000"/>
              <a:buFont typeface="Wingdings 2" pitchFamily="18" charset="2"/>
              <a:buChar char="¾"/>
              <a:defRPr/>
            </a:pPr>
            <a:r>
              <a:rPr lang="ru-RU" sz="1400" b="1" dirty="0" smtClean="0">
                <a:solidFill>
                  <a:schemeClr val="accent1"/>
                </a:solidFill>
              </a:rPr>
              <a:t>Реализован проект установки высокотемпературного провода типа </a:t>
            </a:r>
            <a:r>
              <a:rPr lang="en-US" sz="1400" b="1" dirty="0" smtClean="0">
                <a:solidFill>
                  <a:schemeClr val="accent1"/>
                </a:solidFill>
              </a:rPr>
              <a:t>GTACSR </a:t>
            </a:r>
            <a:r>
              <a:rPr lang="ru-RU" sz="1400" b="1" dirty="0" smtClean="0">
                <a:solidFill>
                  <a:schemeClr val="accent1"/>
                </a:solidFill>
              </a:rPr>
              <a:t>производства </a:t>
            </a:r>
            <a:r>
              <a:rPr lang="en-US" sz="1400" b="1" dirty="0" smtClean="0">
                <a:solidFill>
                  <a:schemeClr val="accent1"/>
                </a:solidFill>
              </a:rPr>
              <a:t>J-Power System </a:t>
            </a:r>
            <a:r>
              <a:rPr lang="ru-RU" sz="1400" b="1" dirty="0" smtClean="0">
                <a:solidFill>
                  <a:schemeClr val="accent1"/>
                </a:solidFill>
              </a:rPr>
              <a:t>на ВЛ 220 </a:t>
            </a:r>
            <a:r>
              <a:rPr lang="ru-RU" sz="1400" b="1" dirty="0" err="1" smtClean="0">
                <a:solidFill>
                  <a:schemeClr val="accent1"/>
                </a:solidFill>
              </a:rPr>
              <a:t>Афипская</a:t>
            </a:r>
            <a:r>
              <a:rPr lang="ru-RU" sz="1400" b="1" dirty="0" smtClean="0">
                <a:solidFill>
                  <a:schemeClr val="accent1"/>
                </a:solidFill>
              </a:rPr>
              <a:t> – Крымская МЭС Юга, который позволил:</a:t>
            </a:r>
          </a:p>
          <a:p>
            <a:pPr marL="470208" indent="-275692" algn="just">
              <a:buClr>
                <a:srgbClr val="008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/>
                </a:solidFill>
              </a:rPr>
              <a:t>Повысить энергоснабжение населенных пунктов и промышленных объектов Юго-Западного района Краснодарского края, надежность энергоснабжения большой курортной зоны в летний период;</a:t>
            </a:r>
          </a:p>
          <a:p>
            <a:pPr marL="470208" indent="-275692" algn="just">
              <a:buClr>
                <a:srgbClr val="008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/>
                </a:solidFill>
              </a:rPr>
              <a:t>Повысить пропускную способность;</a:t>
            </a:r>
          </a:p>
          <a:p>
            <a:pPr marL="470208" indent="-275692" algn="just">
              <a:buClr>
                <a:srgbClr val="008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/>
                </a:solidFill>
              </a:rPr>
              <a:t>Сохранить механических свойств при температуре выше </a:t>
            </a:r>
            <a:br>
              <a:rPr lang="ru-RU" sz="1400" b="1" dirty="0" smtClean="0">
                <a:solidFill>
                  <a:schemeClr val="accent1"/>
                </a:solidFill>
              </a:rPr>
            </a:br>
            <a:r>
              <a:rPr lang="ru-RU" sz="1400" b="1" dirty="0" smtClean="0">
                <a:solidFill>
                  <a:schemeClr val="accent1"/>
                </a:solidFill>
              </a:rPr>
              <a:t>90 </a:t>
            </a:r>
            <a:r>
              <a:rPr lang="en-US" sz="1400" b="1" dirty="0" smtClean="0">
                <a:solidFill>
                  <a:schemeClr val="accent1"/>
                </a:solidFill>
              </a:rPr>
              <a:t>°</a:t>
            </a:r>
            <a:r>
              <a:rPr lang="ru-RU" sz="1400" b="1" dirty="0" smtClean="0">
                <a:solidFill>
                  <a:schemeClr val="accent1"/>
                </a:solidFill>
              </a:rPr>
              <a:t>C;</a:t>
            </a:r>
          </a:p>
          <a:p>
            <a:pPr marL="470208" indent="-275692" algn="just">
              <a:buClr>
                <a:srgbClr val="008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/>
                </a:solidFill>
              </a:rPr>
              <a:t> Уменьшить стрелы провеса по сравнению с обычными проводами типа АС;</a:t>
            </a:r>
          </a:p>
          <a:p>
            <a:pPr marL="470208" indent="-275692" algn="just">
              <a:buClr>
                <a:srgbClr val="008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/>
                </a:solidFill>
              </a:rPr>
              <a:t> Уменьшить стоимость земли и строительства.</a:t>
            </a:r>
          </a:p>
          <a:p>
            <a:pPr marL="194516" indent="320109" algn="just">
              <a:buClr>
                <a:srgbClr val="008000"/>
              </a:buClr>
              <a:buSzPct val="100000"/>
              <a:buFont typeface="Wingdings 2" pitchFamily="18" charset="2"/>
              <a:buChar char="¾"/>
              <a:defRPr/>
            </a:pPr>
            <a:r>
              <a:rPr lang="ru-RU" sz="1400" b="1" dirty="0" smtClean="0">
                <a:solidFill>
                  <a:schemeClr val="accent1"/>
                </a:solidFill>
              </a:rPr>
              <a:t>Проведена аттестация высокотемпературного провода.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A3093-92F9-4C1C-A0D7-7442B6700E7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z="10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7713"/>
            <a:ext cx="4959350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74646">
              <a:spcBef>
                <a:spcPct val="0"/>
              </a:spcBef>
              <a:defRPr/>
            </a:pPr>
            <a:r>
              <a:rPr lang="ru-RU" sz="800" dirty="0" smtClean="0"/>
              <a:t>Ряд значимых НИОКР</a:t>
            </a:r>
            <a:r>
              <a:rPr lang="en-US" sz="800" dirty="0" smtClean="0"/>
              <a:t>:</a:t>
            </a:r>
            <a:endParaRPr lang="ru-RU" sz="800" dirty="0" smtClean="0"/>
          </a:p>
          <a:p>
            <a:pPr marL="228581" indent="-228581" defTabSz="974646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800" dirty="0" smtClean="0"/>
              <a:t>Установка СТАТКОМ (статического компенсатора) на ПС </a:t>
            </a:r>
            <a:r>
              <a:rPr lang="ru-RU" sz="800" dirty="0" err="1" smtClean="0"/>
              <a:t>Выборская</a:t>
            </a:r>
            <a:r>
              <a:rPr lang="ru-RU" sz="800" dirty="0" smtClean="0"/>
              <a:t> для повышения надежности транспорта электроэнергии в Финляндию</a:t>
            </a:r>
            <a:r>
              <a:rPr lang="en-US" sz="800" dirty="0" smtClean="0"/>
              <a:t>;</a:t>
            </a:r>
          </a:p>
          <a:p>
            <a:pPr marL="228581" indent="-228581" defTabSz="974646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800" dirty="0" smtClean="0"/>
              <a:t>Проектирование и изготовление оборудования для сооружения ВПТ (вставки постоянного тока) на ПС Могоча</a:t>
            </a:r>
            <a:r>
              <a:rPr lang="en-US" sz="800" dirty="0" smtClean="0"/>
              <a:t> </a:t>
            </a:r>
            <a:r>
              <a:rPr lang="ru-RU" sz="800" dirty="0" smtClean="0"/>
              <a:t>для связи несинхронно работающих систем ОЭС Востока и ОЭС Сибири.</a:t>
            </a:r>
            <a:endParaRPr lang="en-US" sz="800" dirty="0" smtClean="0"/>
          </a:p>
          <a:p>
            <a:pPr marL="228581" indent="-228581" defTabSz="974646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800" dirty="0" smtClean="0"/>
              <a:t>Установка УШРТ (управляемого шунтирующего реактора</a:t>
            </a:r>
            <a:r>
              <a:rPr lang="en-US" sz="800" dirty="0" smtClean="0"/>
              <a:t> </a:t>
            </a:r>
            <a:r>
              <a:rPr lang="ru-RU" sz="800" dirty="0" smtClean="0"/>
              <a:t>трансформаторного типа) на ПС </a:t>
            </a:r>
            <a:r>
              <a:rPr lang="ru-RU" sz="800" dirty="0" err="1" smtClean="0"/>
              <a:t>Токсимо</a:t>
            </a:r>
            <a:r>
              <a:rPr lang="ru-RU" sz="800" dirty="0" smtClean="0"/>
              <a:t> – для повышения надежности передачи</a:t>
            </a:r>
            <a:r>
              <a:rPr lang="en-US" sz="800" dirty="0" smtClean="0"/>
              <a:t>;</a:t>
            </a:r>
            <a:endParaRPr lang="ru-RU" sz="800" dirty="0" smtClean="0"/>
          </a:p>
          <a:p>
            <a:pPr marL="228581" indent="-228581" defTabSz="974646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800" dirty="0" smtClean="0"/>
              <a:t>Установка АСК (асинхронный компенсатор) на ПС Бескудниково для повышения динамической устойчивости</a:t>
            </a:r>
            <a:r>
              <a:rPr lang="en-US" sz="800" dirty="0" smtClean="0"/>
              <a:t>;</a:t>
            </a:r>
            <a:endParaRPr lang="ru-RU" sz="800" dirty="0" smtClean="0"/>
          </a:p>
          <a:p>
            <a:pPr marL="228581" indent="-228581" defTabSz="974646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800" dirty="0" smtClean="0">
                <a:cs typeface="Arial" pitchFamily="34" charset="0"/>
              </a:rPr>
              <a:t>Разработка проекта обоснования передачи постоянного тока ЛАЭС-2 –ПС Выборгская ±300 </a:t>
            </a:r>
            <a:r>
              <a:rPr lang="ru-RU" sz="800" dirty="0" err="1" smtClean="0">
                <a:cs typeface="Arial" pitchFamily="34" charset="0"/>
              </a:rPr>
              <a:t>кВ</a:t>
            </a:r>
            <a:r>
              <a:rPr lang="ru-RU" sz="800" dirty="0" smtClean="0">
                <a:cs typeface="Arial" pitchFamily="34" charset="0"/>
              </a:rPr>
              <a:t> в части основных технических решений с учетом реконструкции ПС Выборгская</a:t>
            </a:r>
            <a:r>
              <a:rPr lang="en-US" sz="800" dirty="0" smtClean="0">
                <a:cs typeface="Arial" pitchFamily="34" charset="0"/>
              </a:rPr>
              <a:t>;</a:t>
            </a:r>
            <a:endParaRPr lang="ru-RU" sz="800" dirty="0" smtClean="0">
              <a:cs typeface="Arial" pitchFamily="34" charset="0"/>
            </a:endParaRPr>
          </a:p>
          <a:p>
            <a:pPr marL="228581" indent="-228581" defTabSz="974646">
              <a:spcBef>
                <a:spcPct val="0"/>
              </a:spcBef>
              <a:buFont typeface="Arial" pitchFamily="34" charset="0"/>
              <a:buChar char="•"/>
              <a:defRPr/>
            </a:pPr>
            <a:endParaRPr lang="ru-RU" sz="800" dirty="0" smtClean="0"/>
          </a:p>
          <a:p>
            <a:pPr defTabSz="974646">
              <a:spcBef>
                <a:spcPct val="0"/>
              </a:spcBef>
              <a:defRPr/>
            </a:pPr>
            <a:r>
              <a:rPr lang="ru-RU" sz="800" dirty="0" smtClean="0"/>
              <a:t>Работы по развитию электросетевого комплекса</a:t>
            </a:r>
            <a:r>
              <a:rPr lang="en-US" sz="800" dirty="0" smtClean="0"/>
              <a:t>:</a:t>
            </a:r>
            <a:r>
              <a:rPr lang="ru-RU" sz="800" dirty="0" smtClean="0"/>
              <a:t> </a:t>
            </a:r>
          </a:p>
          <a:p>
            <a:pPr marL="228581" indent="-22858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800" dirty="0" smtClean="0">
                <a:cs typeface="Arial" pitchFamily="34" charset="0"/>
              </a:rPr>
              <a:t>Разработка программы инновационного развития компании</a:t>
            </a:r>
            <a:r>
              <a:rPr lang="en-US" sz="800" dirty="0" smtClean="0">
                <a:cs typeface="Arial" pitchFamily="34" charset="0"/>
              </a:rPr>
              <a:t>;</a:t>
            </a:r>
            <a:endParaRPr lang="ru-RU" sz="800" dirty="0" smtClean="0">
              <a:cs typeface="Arial" pitchFamily="34" charset="0"/>
            </a:endParaRPr>
          </a:p>
          <a:p>
            <a:pPr marL="228581" indent="-22858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800" dirty="0" smtClean="0">
                <a:cs typeface="Arial" pitchFamily="34" charset="0"/>
              </a:rPr>
              <a:t>Концепция создания интеллектуальной энергосистемы с активно-адаптивной сетью</a:t>
            </a:r>
            <a:r>
              <a:rPr lang="en-US" sz="800" dirty="0" smtClean="0">
                <a:cs typeface="Arial" pitchFamily="34" charset="0"/>
              </a:rPr>
              <a:t>;</a:t>
            </a:r>
            <a:endParaRPr lang="ru-RU" sz="800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lIns="91434" tIns="45717" rIns="91434" bIns="45717" anchor="b"/>
          <a:lstStyle/>
          <a:p>
            <a:pPr algn="r" defTabSz="975242" fontAlgn="auto">
              <a:spcBef>
                <a:spcPts val="0"/>
              </a:spcBef>
              <a:spcAft>
                <a:spcPts val="0"/>
              </a:spcAft>
              <a:defRPr/>
            </a:pPr>
            <a:fld id="{71798A7C-65C6-4C11-8CF5-8AB17CA5B55D}" type="slidenum">
              <a:rPr lang="en-US" sz="1200">
                <a:latin typeface="+mn-lt"/>
                <a:cs typeface="+mn-cs"/>
              </a:rPr>
              <a:pPr algn="r" defTabSz="975242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1. </a:t>
            </a:r>
            <a:r>
              <a:rPr lang="ru-RU" b="1" smtClean="0">
                <a:latin typeface="Arial" charset="0"/>
                <a:cs typeface="Arial" charset="0"/>
              </a:rPr>
              <a:t>СТАТКОМ</a:t>
            </a:r>
            <a:r>
              <a:rPr lang="ru-RU" smtClean="0">
                <a:latin typeface="Arial" charset="0"/>
                <a:cs typeface="Arial" charset="0"/>
              </a:rPr>
              <a:t> – управляемое статическое устройство регулирования реактивной мощности, включенное в сеть паралльелельно. 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СТАТКОМ, как источник реактивной мощности осуществляет: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mtClean="0">
                <a:latin typeface="Arial" charset="0"/>
                <a:cs typeface="Arial" charset="0"/>
              </a:rPr>
              <a:t>повышение пропускной способности электрических сетей разного класса напряжения;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mtClean="0">
                <a:latin typeface="Arial" charset="0"/>
                <a:cs typeface="Arial" charset="0"/>
              </a:rPr>
              <a:t>поддержание напряжения на подстанциях;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mtClean="0">
                <a:latin typeface="Arial" charset="0"/>
                <a:cs typeface="Arial" charset="0"/>
              </a:rPr>
              <a:t>ограничение коммутационных перенапряжений;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mtClean="0">
                <a:latin typeface="Arial" charset="0"/>
                <a:cs typeface="Arial" charset="0"/>
              </a:rPr>
              <a:t>симметрирование напряжений.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СТАТКОМ на ПС Выборгская позволит обеспечить надежную и устойчивую передачу электроэнергии (в том числе в ремонтном режиме) из России в Финляндию.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2. Применение </a:t>
            </a:r>
            <a:r>
              <a:rPr lang="ru-RU" b="1" smtClean="0">
                <a:latin typeface="Arial" charset="0"/>
                <a:cs typeface="Arial" charset="0"/>
              </a:rPr>
              <a:t>сверхпроводящих кабельных линий</a:t>
            </a:r>
            <a:r>
              <a:rPr lang="ru-RU" smtClean="0">
                <a:latin typeface="Arial" charset="0"/>
                <a:cs typeface="Arial" charset="0"/>
              </a:rPr>
              <a:t> позволит существенно сократить потери электроэнергии, передавать большие потоки мощности при обычных габаритах кабеля, продлить срок эксплуатации кабельных линий, повысить уровень их пожарной и экологической безопасности, уменьшить площадь отчуждаемых земель. В настоящее время ВТСП кабельная линия проходит ресурсные испытания.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Прошедшая испытания ВТСП кабельная линия будет установлена на подстанции 110 кВ «Динамо» в Москве для опытной эксплуатации в 2011‑2012 годах. Поддерживать необходимую температуру сверхпроводника в ВТСП кабеле будет криогенная система охлаждения, разработанная лабораторией низких температур Московского авиационного института.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3. </a:t>
            </a:r>
            <a:r>
              <a:rPr lang="ru-RU" b="1" smtClean="0">
                <a:latin typeface="Arial" charset="0"/>
                <a:cs typeface="Arial" charset="0"/>
              </a:rPr>
              <a:t>Управляемый шунтирующий реактор</a:t>
            </a:r>
            <a:r>
              <a:rPr lang="ru-RU" smtClean="0">
                <a:latin typeface="Arial" charset="0"/>
                <a:cs typeface="Arial" charset="0"/>
              </a:rPr>
              <a:t> представляет собой статическое устройство шунтирующего типа с плавно регулируемым индуктивным сопротивлением.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Задачи, решаемые при применении УШР: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Повышение пропускной способности межсистемных связей; 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Автоматическая стабилизация уровней напряжения; 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Обеспечение допустимых уровней напряжения при выполнении программ переключений; 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Оптимизация режимов работы электрических сетей и снижение потерь электроэнергии; 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Поддержание запасов по напряжению в режимах с большими перетоками активной мощности; 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Улучшение качества электроэнергии; 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Снижение числа переключений устройств РПН трансформаторов и автотрансформаторов; 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4. </a:t>
            </a:r>
            <a:r>
              <a:rPr lang="ru-RU" b="1" smtClean="0">
                <a:latin typeface="Arial" charset="0"/>
                <a:cs typeface="Arial" charset="0"/>
              </a:rPr>
              <a:t>КРУЭ</a:t>
            </a:r>
            <a:r>
              <a:rPr lang="ru-RU" smtClean="0">
                <a:latin typeface="Arial" charset="0"/>
                <a:cs typeface="Arial" charset="0"/>
              </a:rPr>
              <a:t> – комплектное распределительное устройство электроэнергии.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5. </a:t>
            </a:r>
            <a:r>
              <a:rPr lang="ru-RU" b="1" smtClean="0">
                <a:latin typeface="Arial" charset="0"/>
                <a:cs typeface="Arial" charset="0"/>
              </a:rPr>
              <a:t>Конденсаторные батареи (БСК)</a:t>
            </a:r>
            <a:r>
              <a:rPr lang="ru-RU" smtClean="0">
                <a:latin typeface="Arial" charset="0"/>
                <a:cs typeface="Arial" charset="0"/>
              </a:rPr>
              <a:t> предназначены для компенсации реактивной мощности. Устройство управления чаще всего способно автоматически поддерживать заданный  коэффициент мощности на требуемом уровне переключением числа включенных в сеть «банок». Дополнительно конденсаторная установка может содержать в себе фильтры высших гармоник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6. </a:t>
            </a:r>
            <a:r>
              <a:rPr lang="ru-RU" b="1" smtClean="0">
                <a:latin typeface="Arial" charset="0"/>
                <a:cs typeface="Arial" charset="0"/>
              </a:rPr>
              <a:t>СТК</a:t>
            </a:r>
            <a:r>
              <a:rPr lang="ru-RU" smtClean="0">
                <a:latin typeface="Arial" charset="0"/>
                <a:cs typeface="Arial" charset="0"/>
              </a:rPr>
              <a:t> предназначены для оптимизации режимов работы электрических сетей с целью повышения пропускной способности и устойчивости линий электропередачи, стабилизации напряжения в узлах нагрузки, уменьшения потерь электроэнергии и повышения ее качества. При этом выполняются следующие функции: 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- регулирование напряжения по заданному закону; 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- повышение статической и динамической устойчивости электроэнергетических систем; 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- ограничение коммутационных перенапряжений; 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- симметрирование напряжений и др. 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7. </a:t>
            </a:r>
            <a:r>
              <a:rPr lang="ru-RU" b="1" smtClean="0">
                <a:latin typeface="Arial" charset="0"/>
                <a:cs typeface="Arial" charset="0"/>
              </a:rPr>
              <a:t>Мультикамерный изолятор-разрядник (ИРМК)</a:t>
            </a:r>
            <a:r>
              <a:rPr lang="ru-RU" smtClean="0">
                <a:latin typeface="Arial" charset="0"/>
                <a:cs typeface="Arial" charset="0"/>
              </a:rPr>
              <a:t> для воздушных линий электропередачи.</a:t>
            </a:r>
          </a:p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  <a:cs typeface="Arial" charset="0"/>
              </a:rPr>
              <a:t>Применение ИРМК позволит повысить надежность энергоснабжения потребителей за счет минимизации грозовых отключений линий электропередачи, отказаться от применения грозозащитного троса, снижая стоимость строительства линий и экслпутационные затраты. Разработан и испытан промышленный образец ИРМК на напряжение 220 кВ. В 2010-2011 годах пройдет его опытно-промышленная эксплуатация на воздушной линии электропередачи протяженностью 140 км в Ростовской области.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z="900" smtClean="0">
                <a:latin typeface="Arial" charset="0"/>
                <a:cs typeface="Arial" charset="0"/>
              </a:rPr>
              <a:t>Запланированные ФСК ЕЭС к реализации инновационные проекты и ожидаемый эффект от их внедрения Вы можете видеть на следующем слайде</a:t>
            </a:r>
          </a:p>
          <a:p>
            <a:endParaRPr lang="ru-RU" sz="900" smtClean="0">
              <a:latin typeface="PMingLiU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3431A7-1197-45F9-AE07-6EE4B0039EE1}" type="slidenum">
              <a:rPr lang="ru-RU" smtClean="0">
                <a:latin typeface="PMingLiU"/>
              </a:rPr>
              <a:pPr>
                <a:defRPr/>
              </a:pPr>
              <a:t>7</a:t>
            </a:fld>
            <a:endParaRPr lang="ru-RU" smtClean="0">
              <a:latin typeface="PMingLiU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ru-RU" sz="900" b="1" smtClean="0"/>
              <a:t>Описание проектов</a:t>
            </a:r>
            <a:r>
              <a:rPr lang="en-US" sz="900" b="1" smtClean="0"/>
              <a:t>:</a:t>
            </a:r>
          </a:p>
          <a:p>
            <a:r>
              <a:rPr lang="ru-RU" sz="900" b="1" smtClean="0"/>
              <a:t>1. Энергокластер «Эльгауголь» </a:t>
            </a:r>
            <a:r>
              <a:rPr lang="ru-RU" sz="900" smtClean="0"/>
              <a:t>- обеспечение надёжного электроснабжения, резервирования и качества электроэнергии горнопроходческой и тяговой нагрузки Эльгауголь и длинного транзита с односторонним питанием.</a:t>
            </a:r>
          </a:p>
          <a:p>
            <a:endParaRPr lang="en-US" sz="900" smtClean="0"/>
          </a:p>
          <a:p>
            <a:r>
              <a:rPr lang="ru-RU" sz="900" u="sng" smtClean="0"/>
              <a:t>Справка</a:t>
            </a:r>
            <a:r>
              <a:rPr lang="en-US" sz="900" u="sng" smtClean="0"/>
              <a:t>: </a:t>
            </a:r>
            <a:r>
              <a:rPr lang="ru-RU" sz="900" u="sng" smtClean="0"/>
              <a:t>Эльгинское угольное месторождение</a:t>
            </a:r>
          </a:p>
          <a:p>
            <a:r>
              <a:rPr lang="ru-RU" sz="900" smtClean="0"/>
              <a:t>Эльгинское угольное месторождение — крупнейшее в России месторождение каменного угля. Расположено в юго-восточной части Якутии, в 415 км к востоку от города Нерюнгри и в 300 км от Байкало-Амурской магистрали. Балансовые (доказанные) запасы угля составляют 2,7 млрд т, прогнозные — 30 млрд т.</a:t>
            </a:r>
          </a:p>
          <a:p>
            <a:endParaRPr lang="ru-RU" sz="900" smtClean="0"/>
          </a:p>
          <a:p>
            <a:r>
              <a:rPr lang="ru-RU" sz="900" smtClean="0"/>
              <a:t>В настоящее время (февраль 2010 года) месторождение не разрабатывается. Лицензия на разработку северо-западного участка Эльгинского месторождения принадлежит ОАО «Якутуголь», в свою очередь принадлежащему российской металлургической компании «Мечел». В рамках осуществления проекта по разработке планируется построить железную дорогу протяженностью 320 км (с учётом 60 км, уже построенных ранее ОАО «РЖД»), которая соединит месторождение с БАМом.</a:t>
            </a:r>
          </a:p>
          <a:p>
            <a:endParaRPr lang="ru-RU" sz="900" smtClean="0"/>
          </a:p>
          <a:p>
            <a:r>
              <a:rPr lang="ru-RU" sz="900" smtClean="0"/>
              <a:t>Общая стоимость начальной стадии освоения Эльги (включая строительство железнодорожной ветки) оценивалась «Мечелом» в $1,6-1,8 млрд</a:t>
            </a:r>
            <a:r>
              <a:rPr lang="en-US" sz="900" smtClean="0"/>
              <a:t>.</a:t>
            </a:r>
            <a:endParaRPr lang="ru-RU" sz="900" smtClean="0"/>
          </a:p>
          <a:p>
            <a:endParaRPr lang="ru-RU" sz="900" smtClean="0"/>
          </a:p>
          <a:p>
            <a:r>
              <a:rPr lang="ru-RU" sz="900" smtClean="0"/>
              <a:t>По информации представителей «Мечела», вскрышные работы на месторождении должны начаться летом 2010 года, а первый уголь планируется добыть в ноябре 2010 года (план по добыче на 2010 год — 200 тыс. т). Строительство железной дороги планируется завершить к 2011 году.</a:t>
            </a:r>
          </a:p>
          <a:p>
            <a:endParaRPr lang="ru-RU" sz="900" smtClean="0"/>
          </a:p>
          <a:p>
            <a:r>
              <a:rPr lang="ru-RU" sz="900" b="1" smtClean="0"/>
              <a:t>2. Энергокластер «Ванино»  - </a:t>
            </a:r>
            <a:r>
              <a:rPr lang="ru-RU" sz="900" smtClean="0"/>
              <a:t>обеспечение надежного электроснабжение Совгаванского  энергорайона Хабаровской энергосистемы, осуществляемое в настоящее время по одноцепной ВЛ 220 кВ Комсомольск - Ванино протяженностью свыше 350 км и от Майской ГРЭС мощностью 90 МВт. Обеспечение надежности питания тяговых подстанций электрифицированной железной дороги Хабаровского края.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ru-RU" sz="900" smtClean="0"/>
              <a:t>Обеспечение необходимого уровня качества электроэнергии (несимметрия, гармоники и нестабильность напряжения из-за несимметричной нагрузки ЖД). Развитие припортовой инфраструктуры, повышение грузоперетока через узел в 3 раза.</a:t>
            </a:r>
          </a:p>
          <a:p>
            <a:endParaRPr lang="ru-RU" sz="900" smtClean="0"/>
          </a:p>
          <a:p>
            <a:r>
              <a:rPr lang="ru-RU" sz="900" b="1" smtClean="0"/>
              <a:t>3. Повышение пропускной способности линий электропередачи Приморского края - </a:t>
            </a:r>
            <a:r>
              <a:rPr lang="ru-RU" sz="900" smtClean="0"/>
              <a:t>повышение пропускной способности сечения, обеспечивающее транзит электроэнергии на юг Приморского края путем установки управляемых устройств продольной и поперечной компенсации на ВЛ 500 кВ Приморская ГРЭС – Дальневосточная и ВЛ 500 кВ Приморская ГРЭС – Чугуевка-2 суммарной мощностью 1000 Мвар;</a:t>
            </a:r>
          </a:p>
          <a:p>
            <a:endParaRPr lang="ru-RU" sz="900" b="1" smtClean="0"/>
          </a:p>
          <a:p>
            <a:r>
              <a:rPr lang="ru-RU" sz="900" b="1" u="sng" smtClean="0"/>
              <a:t>Описание технологий</a:t>
            </a:r>
            <a:r>
              <a:rPr lang="en-US" sz="900" b="1" u="sng" smtClean="0"/>
              <a:t>:</a:t>
            </a:r>
          </a:p>
          <a:p>
            <a:r>
              <a:rPr lang="ru-RU" sz="900" b="1" smtClean="0"/>
              <a:t>«Цифровая подстанция»</a:t>
            </a:r>
            <a:endParaRPr lang="ru-RU" sz="900" smtClean="0"/>
          </a:p>
          <a:p>
            <a:r>
              <a:rPr lang="en-US" sz="900" b="1" smtClean="0"/>
              <a:t> </a:t>
            </a:r>
            <a:r>
              <a:rPr lang="ru-RU" sz="900" smtClean="0"/>
              <a:t>«Цифровая подстанция» является одним из ключевых элементов активно-адаптивной (интеллектуальной) сети. </a:t>
            </a:r>
          </a:p>
          <a:p>
            <a:r>
              <a:rPr lang="ru-RU" sz="900" smtClean="0"/>
              <a:t>Под этим термином понимается подстанция, полностью работающая на цифровом принципе, начиная от датчиков, встроенных в коммутационные аппараты и силовые устройства до автоматизированных систем различного уровня. </a:t>
            </a:r>
          </a:p>
          <a:p>
            <a:r>
              <a:rPr lang="ru-RU" sz="900" smtClean="0"/>
              <a:t>Оборудование «Цифровой подстанции» – оптико-электронные цифровые трансформаторы тока и напряжения, интегрированные цифровые системы измерения, релейной защиты и противоаварийной автоматики, системы управления высоковольтным оборудованием и т.д. </a:t>
            </a:r>
          </a:p>
          <a:p>
            <a:r>
              <a:rPr lang="ru-RU" sz="900" i="1" smtClean="0"/>
              <a:t>Эффекты: </a:t>
            </a:r>
            <a:r>
              <a:rPr lang="ru-RU" sz="900" smtClean="0"/>
              <a:t>Значительное повышение надежности работы оборудования и систем подстанции.</a:t>
            </a:r>
          </a:p>
          <a:p>
            <a:r>
              <a:rPr lang="ru-RU" sz="900" smtClean="0"/>
              <a:t>Внедрение технологий «цифровой ПС» удешевляет и упрощает  все этапы создания объекта:  проектирование, строительно-монтажные работы, эксплуатация.</a:t>
            </a:r>
          </a:p>
          <a:p>
            <a:r>
              <a:rPr lang="en-US" sz="900" smtClean="0"/>
              <a:t>  </a:t>
            </a:r>
            <a:endParaRPr lang="ru-RU" sz="900" smtClean="0"/>
          </a:p>
          <a:p>
            <a:r>
              <a:rPr lang="en-US" sz="900" b="1" smtClean="0"/>
              <a:t>WACS</a:t>
            </a:r>
            <a:r>
              <a:rPr lang="ru-RU" sz="900" b="1" smtClean="0"/>
              <a:t>/</a:t>
            </a:r>
            <a:r>
              <a:rPr lang="en-US" sz="900" b="1" smtClean="0"/>
              <a:t>WAPS</a:t>
            </a:r>
            <a:r>
              <a:rPr lang="ru-RU" sz="900" b="1" smtClean="0"/>
              <a:t> технологии, устройства синхронизированных измерений (</a:t>
            </a:r>
            <a:r>
              <a:rPr lang="en-US" sz="900" b="1" smtClean="0"/>
              <a:t>PMU</a:t>
            </a:r>
            <a:r>
              <a:rPr lang="ru-RU" sz="900" b="1" smtClean="0"/>
              <a:t>)</a:t>
            </a:r>
            <a:endParaRPr lang="ru-RU" sz="900" smtClean="0"/>
          </a:p>
          <a:p>
            <a:r>
              <a:rPr lang="ru-RU" sz="900" smtClean="0"/>
              <a:t> </a:t>
            </a:r>
            <a:r>
              <a:rPr lang="en-US" sz="900" smtClean="0"/>
              <a:t>PMU</a:t>
            </a:r>
            <a:r>
              <a:rPr lang="ru-RU" sz="900" smtClean="0"/>
              <a:t> – (</a:t>
            </a:r>
            <a:r>
              <a:rPr lang="en-US" sz="900" smtClean="0"/>
              <a:t>Phasor Measurement Unit</a:t>
            </a:r>
            <a:r>
              <a:rPr lang="ru-RU" sz="900" smtClean="0"/>
              <a:t>)- устройства синхронизированных векторных измерений - базовый элемент в системах WACS/WAPS-технологий (система управления большими энергообъединениями: Wide-Area Control System - WACS и защиты: Wide Area Protection System - WAPS).</a:t>
            </a:r>
          </a:p>
          <a:p>
            <a:r>
              <a:rPr lang="ru-RU" sz="900" smtClean="0"/>
              <a:t> WACS/WAPS-технологии позволяют организовать адаптивную реакцию сети на различные возмущения в режиме реального времени. </a:t>
            </a:r>
          </a:p>
          <a:p>
            <a:r>
              <a:rPr lang="ru-RU" sz="900" smtClean="0"/>
              <a:t> </a:t>
            </a:r>
          </a:p>
          <a:p>
            <a:r>
              <a:rPr lang="ru-RU" sz="900" smtClean="0"/>
              <a:t>Это обеспечивает:</a:t>
            </a:r>
          </a:p>
          <a:p>
            <a:pPr>
              <a:buFont typeface="Wingdings" pitchFamily="2" charset="2"/>
              <a:buChar char="§"/>
            </a:pPr>
            <a:r>
              <a:rPr lang="ru-RU" sz="900" smtClean="0"/>
              <a:t>повышение предела передаваемой мощности вплоть до ограничений по нагреву проводов;</a:t>
            </a:r>
          </a:p>
          <a:p>
            <a:pPr>
              <a:buFont typeface="Wingdings" pitchFamily="2" charset="2"/>
              <a:buChar char="§"/>
            </a:pPr>
            <a:r>
              <a:rPr lang="ru-RU" sz="900" smtClean="0"/>
              <a:t>повышение уровня динамической устойчивости;</a:t>
            </a:r>
          </a:p>
          <a:p>
            <a:pPr>
              <a:buFont typeface="Wingdings" pitchFamily="2" charset="2"/>
              <a:buChar char="§"/>
            </a:pPr>
            <a:r>
              <a:rPr lang="ru-RU" sz="900" smtClean="0"/>
              <a:t>устойчивую работу дальних и сверхдальних линий электропередач;</a:t>
            </a:r>
          </a:p>
          <a:p>
            <a:pPr>
              <a:buFont typeface="Wingdings" pitchFamily="2" charset="2"/>
              <a:buChar char="§"/>
            </a:pPr>
            <a:r>
              <a:rPr lang="ru-RU" sz="900" smtClean="0"/>
              <a:t>оптимальное перераспределение потоков активной и реактивной мощности по линиям электропередач;</a:t>
            </a:r>
          </a:p>
          <a:p>
            <a:pPr>
              <a:buFont typeface="Wingdings" pitchFamily="2" charset="2"/>
              <a:buChar char="§"/>
            </a:pPr>
            <a:r>
              <a:rPr lang="ru-RU" sz="900" smtClean="0"/>
              <a:t>повышение надежности электроснабжения потребителей в аварийных и послеаварийных режимах.</a:t>
            </a:r>
          </a:p>
          <a:p>
            <a:r>
              <a:rPr lang="ru-RU" sz="900" smtClean="0"/>
              <a:t> </a:t>
            </a:r>
          </a:p>
          <a:p>
            <a:r>
              <a:rPr lang="ru-RU" sz="900" b="1" smtClean="0"/>
              <a:t>АББМ – аккумуляторные батареи большой мощности</a:t>
            </a:r>
            <a:r>
              <a:rPr lang="ru-RU" sz="900" smtClean="0"/>
              <a:t> </a:t>
            </a:r>
          </a:p>
          <a:p>
            <a:r>
              <a:rPr lang="ru-RU" sz="900" smtClean="0"/>
              <a:t> Единичная мощность – до 1 МВт.</a:t>
            </a:r>
          </a:p>
          <a:p>
            <a:r>
              <a:rPr lang="ru-RU" sz="900" smtClean="0"/>
              <a:t>Установка АББМ позволит:</a:t>
            </a:r>
          </a:p>
          <a:p>
            <a:pPr>
              <a:buFont typeface="Wingdings" pitchFamily="2" charset="2"/>
              <a:buChar char="§"/>
            </a:pPr>
            <a:r>
              <a:rPr lang="ru-RU" sz="900" smtClean="0"/>
              <a:t>повысить устойчивость нагрузки района, в условиях возмущений на питающих ВЛ, в том числе результирующую устойчивость генераторов МГТЭС, обеспечить возможность работы МГТЭС в холодном резерве, снизить количество запусков МГТЭС;</a:t>
            </a:r>
          </a:p>
          <a:p>
            <a:pPr>
              <a:buFont typeface="Wingdings" pitchFamily="2" charset="2"/>
              <a:buChar char="§"/>
            </a:pPr>
            <a:r>
              <a:rPr lang="ru-RU" sz="900" smtClean="0"/>
              <a:t>обеспечить возможность дополнительного подключения нагрузки;</a:t>
            </a:r>
          </a:p>
          <a:p>
            <a:pPr>
              <a:buFont typeface="Wingdings" pitchFamily="2" charset="2"/>
              <a:buChar char="§"/>
            </a:pPr>
            <a:r>
              <a:rPr lang="ru-RU" sz="900" smtClean="0"/>
              <a:t>обеспечить питание особо ответственных потребителей при потере питания от внешней сети;</a:t>
            </a:r>
          </a:p>
          <a:p>
            <a:pPr>
              <a:buFont typeface="Wingdings" pitchFamily="2" charset="2"/>
              <a:buChar char="§"/>
            </a:pPr>
            <a:r>
              <a:rPr lang="ru-RU" sz="900" smtClean="0"/>
              <a:t>обеспечить широкое применение в регионе нетрадиционных источников электроэнергии.</a:t>
            </a:r>
          </a:p>
          <a:p>
            <a:r>
              <a:rPr lang="ru-RU" sz="900" smtClean="0"/>
              <a:t> </a:t>
            </a:r>
          </a:p>
          <a:p>
            <a:r>
              <a:rPr lang="ru-RU" sz="900" b="1" smtClean="0"/>
              <a:t>СКРМ – синхронный компенсатор реактивной мощности</a:t>
            </a:r>
            <a:r>
              <a:rPr lang="ru-RU" sz="900" smtClean="0"/>
              <a:t>.</a:t>
            </a:r>
          </a:p>
          <a:p>
            <a:r>
              <a:rPr lang="ru-RU" sz="900" smtClean="0"/>
              <a:t> Устройство, предназначенное компенсации реактивной мощности в контрольных узлах сети (уровень компенсации реактивной мощности влияет на уровень напряжения в сети, избыток реактивной мощности – напряжение выше номинального, недостаток – напряжение ниже номинального). Кроме того, СКРМ позволяют обеспечить заданные пределы статической и динамической устойчивости.</a:t>
            </a:r>
          </a:p>
          <a:p>
            <a:r>
              <a:rPr lang="ru-RU" sz="900" smtClean="0"/>
              <a:t> </a:t>
            </a:r>
          </a:p>
          <a:p>
            <a:r>
              <a:rPr lang="ru-RU" sz="900" b="1" smtClean="0"/>
              <a:t>Активный фильтр </a:t>
            </a:r>
            <a:endParaRPr lang="ru-RU" sz="900" smtClean="0"/>
          </a:p>
          <a:p>
            <a:r>
              <a:rPr lang="ru-RU" sz="900" smtClean="0"/>
              <a:t>представляет собой полупроводниковое устройство, обеспечивающее высококачественное подавление широкого спектра гармоник напряжения в сетях постоянного и переменного тока, вместо установки громоздких фильтров для каждой гармоники. </a:t>
            </a:r>
            <a:endParaRPr lang="en-US" sz="900" smtClean="0"/>
          </a:p>
          <a:p>
            <a:endParaRPr lang="ru-RU" sz="900" smtClean="0"/>
          </a:p>
          <a:p>
            <a:pPr>
              <a:spcBef>
                <a:spcPct val="0"/>
              </a:spcBef>
            </a:pPr>
            <a:r>
              <a:rPr lang="ru-RU" sz="900" u="sng" smtClean="0">
                <a:cs typeface="Arial" charset="0"/>
              </a:rPr>
              <a:t>В настоящее время</a:t>
            </a:r>
            <a:r>
              <a:rPr lang="en-US" sz="900" u="sng" smtClean="0">
                <a:cs typeface="Arial" charset="0"/>
              </a:rPr>
              <a:t> </a:t>
            </a:r>
            <a:r>
              <a:rPr lang="ru-RU" sz="900" u="sng" smtClean="0">
                <a:cs typeface="Arial" charset="0"/>
              </a:rPr>
              <a:t>оборудование производится</a:t>
            </a:r>
            <a:r>
              <a:rPr lang="en-US" sz="900" u="sng" smtClean="0">
                <a:cs typeface="Arial" charset="0"/>
              </a:rPr>
              <a:t>:</a:t>
            </a:r>
            <a:endParaRPr lang="ru-RU" sz="900" u="sng" smtClean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sz="900" smtClean="0">
                <a:cs typeface="Arial" charset="0"/>
              </a:rPr>
              <a:t>Управляемый реактор (УШР)</a:t>
            </a:r>
            <a:r>
              <a:rPr lang="en-US" sz="900" smtClean="0">
                <a:cs typeface="Arial" charset="0"/>
              </a:rPr>
              <a:t> – </a:t>
            </a:r>
            <a:r>
              <a:rPr lang="ru-RU" sz="900" smtClean="0">
                <a:cs typeface="Arial" charset="0"/>
              </a:rPr>
              <a:t>отечественное производство ОАО «Элур», также созданием занимается ОАО «Электрозавод»</a:t>
            </a:r>
            <a:endParaRPr lang="en-US" sz="900" smtClean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sz="900" smtClean="0">
                <a:cs typeface="Arial" charset="0"/>
              </a:rPr>
              <a:t>СКРМ, СТАТКОМ</a:t>
            </a:r>
            <a:r>
              <a:rPr lang="en-US" sz="900" smtClean="0">
                <a:cs typeface="Arial" charset="0"/>
              </a:rPr>
              <a:t> (FACTS)</a:t>
            </a:r>
            <a:r>
              <a:rPr lang="ru-RU" sz="900" smtClean="0">
                <a:cs typeface="Arial" charset="0"/>
              </a:rPr>
              <a:t> – ОАО «НТЦ Электроэнергетики», Энеркомсервис</a:t>
            </a:r>
          </a:p>
          <a:p>
            <a:pPr>
              <a:spcBef>
                <a:spcPct val="0"/>
              </a:spcBef>
            </a:pPr>
            <a:r>
              <a:rPr lang="ru-RU" sz="900" smtClean="0">
                <a:cs typeface="Arial" charset="0"/>
              </a:rPr>
              <a:t>Активный фильтр – ВЭИ.</a:t>
            </a:r>
          </a:p>
          <a:p>
            <a:pPr>
              <a:spcBef>
                <a:spcPct val="0"/>
              </a:spcBef>
            </a:pPr>
            <a:r>
              <a:rPr lang="en-US" sz="900" smtClean="0"/>
              <a:t>WACS</a:t>
            </a:r>
            <a:r>
              <a:rPr lang="ru-RU" sz="900" smtClean="0"/>
              <a:t>/</a:t>
            </a:r>
            <a:r>
              <a:rPr lang="en-US" sz="900" smtClean="0"/>
              <a:t>WAPS</a:t>
            </a:r>
            <a:r>
              <a:rPr lang="ru-RU" sz="900" smtClean="0"/>
              <a:t> , АББМ – зарубежные компании (российских аналогов нет).</a:t>
            </a:r>
            <a:endParaRPr lang="en-US" sz="900" smtClean="0">
              <a:cs typeface="Arial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AEAC5F-2415-4CA8-88D6-85342B228FF1}" type="slidenum">
              <a:rPr lang="ru-RU" smtClean="0">
                <a:latin typeface="PMingLiU"/>
              </a:rPr>
              <a:pPr>
                <a:defRPr/>
              </a:pPr>
              <a:t>8</a:t>
            </a:fld>
            <a:endParaRPr lang="ru-RU" smtClean="0">
              <a:latin typeface="PMingLiU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z="1400" smtClean="0"/>
              <a:t>Для реализации пилотного проекта на ПС «Каскадная» предлагается ТОУ-220, выполненный на основе импульсного резистивного реактора – делителя напряжения с однократным циклом «Отключение» и принудительным управляемым повторным циклом «Включение».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259ABC-72A4-4235-8AC4-C1608E5482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b="1" smtClean="0">
                <a:solidFill>
                  <a:srgbClr val="0000CC"/>
                </a:solidFill>
              </a:rPr>
              <a:t>Пилотные проекты:</a:t>
            </a:r>
            <a:r>
              <a:rPr lang="ru-RU" b="1" i="1" smtClean="0">
                <a:solidFill>
                  <a:srgbClr val="0000CC"/>
                </a:solidFill>
              </a:rPr>
              <a:t> </a:t>
            </a:r>
            <a:endParaRPr lang="ru-RU" i="1" smtClean="0">
              <a:solidFill>
                <a:srgbClr val="0000CC"/>
              </a:solidFill>
              <a:latin typeface="Arial" charset="0"/>
            </a:endParaRPr>
          </a:p>
          <a:p>
            <a:r>
              <a:rPr lang="ru-RU" smtClean="0">
                <a:solidFill>
                  <a:srgbClr val="0000CC"/>
                </a:solidFill>
                <a:latin typeface="Arial" charset="0"/>
              </a:rPr>
              <a:t>ПС и ВЛ 500/220/110 кВ крупных мегаполисов: </a:t>
            </a:r>
          </a:p>
          <a:p>
            <a:r>
              <a:rPr lang="ru-RU" smtClean="0">
                <a:solidFill>
                  <a:srgbClr val="0000CC"/>
                </a:solidFill>
                <a:latin typeface="Arial" charset="0"/>
              </a:rPr>
              <a:t>Москвы, Санкт-Петербурга, Новосибирска, Екатеринбурга </a:t>
            </a:r>
            <a:endParaRPr lang="ru-RU" smtClean="0">
              <a:solidFill>
                <a:srgbClr val="0000CC"/>
              </a:solidFill>
            </a:endParaRPr>
          </a:p>
          <a:p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4725" fontAlgn="base">
              <a:spcBef>
                <a:spcPct val="0"/>
              </a:spcBef>
              <a:spcAft>
                <a:spcPct val="0"/>
              </a:spcAft>
            </a:pPr>
            <a:fld id="{2F0DBFA5-DA0D-4F1E-BFBC-3F505D7E7CE2}" type="slidenum">
              <a:rPr lang="ru-RU" smtClean="0">
                <a:latin typeface="Arial" charset="0"/>
                <a:cs typeface="Arial" charset="0"/>
              </a:rPr>
              <a:pPr defTabSz="974725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>
                <a:solidFill>
                  <a:srgbClr val="3333FF"/>
                </a:solidFill>
              </a:rPr>
              <a:t>В 2009 г. ОАО «ФСК ЕЭС» совместно с ОАО «ЭНИН», ОАО «НТЦ электроэнергетики», ОАО «ВНИИКП» и МАИ  проведена разработка, изготовление и испытания ВТСП кабельной линии на напряжение 20 кВ, длиной 200 м, что позволило существенно сократить технологические отставание от ведущих стран в этой области. ВТСП КЛ включает в себя базовое оборудование, позволяющее перейти к реализации более масштабных проектов: собственно кабель, кабельные вводы с низким притоком тепла из окружающей среды в криосистему кабеля, криогенная система мощностью 8 кВт по холоду, микропроцессорная система управления и мониторинга криогенного оборудования. В 2010 г. будут проведены испытания ВТСП КЛ в длительном режиме работы при имитации различных аварийных ситуаций, </a:t>
            </a:r>
            <a:endParaRPr lang="en-US" smtClean="0">
              <a:solidFill>
                <a:srgbClr val="3333FF"/>
              </a:solidFill>
            </a:endParaRPr>
          </a:p>
          <a:p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4725" fontAlgn="base">
              <a:spcBef>
                <a:spcPct val="0"/>
              </a:spcBef>
              <a:spcAft>
                <a:spcPct val="0"/>
              </a:spcAft>
            </a:pPr>
            <a:fld id="{04F38F35-51EF-4146-A31C-60A75CD67D99}" type="slidenum">
              <a:rPr lang="ru-RU" smtClean="0">
                <a:latin typeface="Arial" charset="0"/>
                <a:cs typeface="Arial" charset="0"/>
              </a:rPr>
              <a:pPr defTabSz="974725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GC-Bkgr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914400" y="5467350"/>
            <a:ext cx="7927975" cy="1304925"/>
            <a:chOff x="1805761" y="5524743"/>
            <a:chExt cx="7918450" cy="1303096"/>
          </a:xfrm>
        </p:grpSpPr>
        <p:sp>
          <p:nvSpPr>
            <p:cNvPr id="6" name="Rectangle 25"/>
            <p:cNvSpPr>
              <a:spLocks noChangeArrowheads="1"/>
            </p:cNvSpPr>
            <p:nvPr userDrawn="1"/>
          </p:nvSpPr>
          <p:spPr bwMode="auto">
            <a:xfrm>
              <a:off x="1805761" y="5524743"/>
              <a:ext cx="1783792" cy="130309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1417" tIns="45710" rIns="91417" bIns="45710" anchor="ctr"/>
            <a:lstStyle/>
            <a:p>
              <a:pPr algn="ctr" defTabSz="9752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  <a:latin typeface="+mn-lt"/>
                <a:cs typeface="+mn-cs"/>
              </a:endParaRPr>
            </a:p>
          </p:txBody>
        </p:sp>
        <p:sp>
          <p:nvSpPr>
            <p:cNvPr id="7" name="Rectangle 26"/>
            <p:cNvSpPr>
              <a:spLocks noChangeArrowheads="1"/>
            </p:cNvSpPr>
            <p:nvPr userDrawn="1"/>
          </p:nvSpPr>
          <p:spPr bwMode="auto">
            <a:xfrm>
              <a:off x="3849591" y="5524743"/>
              <a:ext cx="1783791" cy="130151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17" tIns="45710" rIns="91417" bIns="45710" anchor="ctr"/>
            <a:lstStyle/>
            <a:p>
              <a:pPr algn="ctr" defTabSz="9752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  <a:latin typeface="+mn-lt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 userDrawn="1"/>
          </p:nvSpPr>
          <p:spPr bwMode="auto">
            <a:xfrm>
              <a:off x="5896590" y="5524743"/>
              <a:ext cx="1783792" cy="130151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1417" tIns="45710" rIns="91417" bIns="45710" anchor="ctr"/>
            <a:lstStyle/>
            <a:p>
              <a:pPr algn="ctr" defTabSz="9752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  <a:latin typeface="+mn-lt"/>
                <a:cs typeface="+mn-cs"/>
              </a:endParaRPr>
            </a:p>
          </p:txBody>
        </p:sp>
        <p:sp>
          <p:nvSpPr>
            <p:cNvPr id="9" name="Rectangle 28"/>
            <p:cNvSpPr>
              <a:spLocks noChangeArrowheads="1"/>
            </p:cNvSpPr>
            <p:nvPr userDrawn="1"/>
          </p:nvSpPr>
          <p:spPr bwMode="auto">
            <a:xfrm>
              <a:off x="7940420" y="5524743"/>
              <a:ext cx="1783791" cy="13030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1417" tIns="45710" rIns="91417" bIns="45710" anchor="ctr"/>
            <a:lstStyle/>
            <a:p>
              <a:pPr algn="ctr" defTabSz="9752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10" name="Picture 23" descr="FGC-logo-ON-BLUE.png"/>
          <p:cNvPicPr>
            <a:picLocks noChangeAspect="1"/>
          </p:cNvPicPr>
          <p:nvPr userDrawn="1"/>
        </p:nvPicPr>
        <p:blipFill>
          <a:blip r:embed="rId7"/>
          <a:srcRect l="38342" r="39293"/>
          <a:stretch>
            <a:fillRect/>
          </a:stretch>
        </p:blipFill>
        <p:spPr bwMode="auto">
          <a:xfrm>
            <a:off x="788988" y="1441450"/>
            <a:ext cx="16637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925" y="3296251"/>
            <a:ext cx="5188075" cy="590925"/>
          </a:xfr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defTabSz="974725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en-US" sz="31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925" y="3974011"/>
            <a:ext cx="4391511" cy="46781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l" defTabSz="974725" rtl="0" fontAlgn="base">
              <a:spcBef>
                <a:spcPct val="50000"/>
              </a:spcBef>
              <a:spcAft>
                <a:spcPct val="0"/>
              </a:spcAft>
              <a:buNone/>
              <a:defRPr lang="en-US" sz="2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87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5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6350" y="6350"/>
            <a:ext cx="9759950" cy="7227888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00" dirty="0">
              <a:cs typeface="+mn-cs"/>
            </a:endParaRPr>
          </a:p>
        </p:txBody>
      </p:sp>
      <p:pic>
        <p:nvPicPr>
          <p:cNvPr id="3" name="Picture 10" descr="FGC-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0163" y="6821488"/>
            <a:ext cx="18288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141288" y="6780213"/>
            <a:ext cx="227488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6" tIns="48753" rIns="97506" bIns="48753" anchor="ctr"/>
          <a:lstStyle>
            <a:lvl1pPr algn="l">
              <a:defRPr/>
            </a:lvl1pPr>
          </a:lstStyle>
          <a:p>
            <a:pPr defTabSz="975299">
              <a:defRPr/>
            </a:pPr>
            <a:r>
              <a:rPr lang="en-US" sz="1300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Page</a:t>
            </a:r>
          </a:p>
        </p:txBody>
      </p:sp>
      <p:cxnSp>
        <p:nvCxnSpPr>
          <p:cNvPr id="5" name="Straight Connector 6"/>
          <p:cNvCxnSpPr/>
          <p:nvPr userDrawn="1"/>
        </p:nvCxnSpPr>
        <p:spPr>
          <a:xfrm rot="5400000">
            <a:off x="420688" y="6992938"/>
            <a:ext cx="3508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3C1C514-DC1F-41A1-913F-D7D2BA564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7363" y="6780213"/>
            <a:ext cx="2276475" cy="388937"/>
          </a:xfrm>
          <a:prstGeom prst="rect">
            <a:avLst/>
          </a:prstGeom>
        </p:spPr>
        <p:txBody>
          <a:bodyPr lIns="97530" tIns="48765" rIns="97530" bIns="48765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D35D7F4-C7BB-4E6C-85E2-E300F0F7A431}" type="datetimeFigureOut">
              <a:rPr lang="ru-RU"/>
              <a:pPr>
                <a:defRPr/>
              </a:pPr>
              <a:t>29.11.2010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2163" y="6780213"/>
            <a:ext cx="3089275" cy="388937"/>
          </a:xfrm>
          <a:prstGeom prst="rect">
            <a:avLst/>
          </a:prstGeom>
        </p:spPr>
        <p:txBody>
          <a:bodyPr lIns="97530" tIns="48765" rIns="97530" bIns="48765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EEDC-B589-4837-9400-9052B6822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4663" y="-1588"/>
            <a:ext cx="8778875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06" tIns="48753" rIns="97506" bIns="487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7363" y="1458913"/>
            <a:ext cx="87788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06" tIns="48753" rIns="97506" bIns="487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23888" y="6780213"/>
            <a:ext cx="22733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990" tIns="48753" rIns="97506" bIns="48753" numCol="1" anchor="ctr" anchorCtr="0" compatLnSpc="1">
            <a:prstTxWarp prst="textNoShape">
              <a:avLst/>
            </a:prstTxWarp>
          </a:bodyPr>
          <a:lstStyle>
            <a:lvl1pPr algn="l" defTabSz="975299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75ED8E-AAB7-4C98-9A65-BCF1B4C73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</p:sldLayoutIdLst>
  <p:transition>
    <p:fade/>
  </p:transition>
  <p:hf hdr="0" ftr="0" dt="0"/>
  <p:txStyles>
    <p:titleStyle>
      <a:lvl1pPr algn="l" defTabSz="974725" rtl="0" eaLnBrk="0" fontAlgn="base" hangingPunct="0">
        <a:spcBef>
          <a:spcPct val="0"/>
        </a:spcBef>
        <a:spcAft>
          <a:spcPct val="0"/>
        </a:spcAft>
        <a:defRPr lang="en-US" sz="3200" b="1" kern="1200" dirty="0">
          <a:solidFill>
            <a:srgbClr val="10253F"/>
          </a:solidFill>
          <a:latin typeface="Arial" pitchFamily="34" charset="0"/>
          <a:ea typeface="+mj-ea"/>
          <a:cs typeface="+mj-cs"/>
        </a:defRPr>
      </a:lvl1pPr>
      <a:lvl2pPr algn="l" defTabSz="9747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0253F"/>
          </a:solidFill>
          <a:latin typeface="Arial" pitchFamily="34" charset="0"/>
        </a:defRPr>
      </a:lvl2pPr>
      <a:lvl3pPr algn="l" defTabSz="9747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0253F"/>
          </a:solidFill>
          <a:latin typeface="Arial" pitchFamily="34" charset="0"/>
        </a:defRPr>
      </a:lvl3pPr>
      <a:lvl4pPr algn="l" defTabSz="9747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0253F"/>
          </a:solidFill>
          <a:latin typeface="Arial" pitchFamily="34" charset="0"/>
        </a:defRPr>
      </a:lvl4pPr>
      <a:lvl5pPr algn="l" defTabSz="9747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0253F"/>
          </a:solidFill>
          <a:latin typeface="Arial" pitchFamily="34" charset="0"/>
        </a:defRPr>
      </a:lvl5pPr>
      <a:lvl6pPr marL="457200" algn="ctr" defTabSz="97472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6pPr>
      <a:lvl7pPr marL="914400" algn="ctr" defTabSz="97472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7pPr>
      <a:lvl8pPr marL="1371600" algn="ctr" defTabSz="97472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8pPr>
      <a:lvl9pPr marL="1828800" algn="ctr" defTabSz="97472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9pPr>
    </p:titleStyle>
    <p:bodyStyle>
      <a:lvl1pPr marL="365125" indent="-365125" algn="l" defTabSz="974725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lang="en-US" sz="25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1pPr>
      <a:lvl2pPr marL="792163" indent="-303213" algn="l" defTabSz="9747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2pPr>
      <a:lvl3pPr marL="1217613" indent="-242888" algn="l" defTabSz="9747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rgbClr val="10253F"/>
          </a:solidFill>
          <a:latin typeface="Arial" pitchFamily="34" charset="0"/>
          <a:ea typeface="+mn-ea"/>
          <a:cs typeface="+mn-cs"/>
        </a:defRPr>
      </a:lvl3pPr>
      <a:lvl4pPr marL="1706563" indent="-242888" algn="l" defTabSz="9747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10253F"/>
          </a:solidFill>
          <a:latin typeface="Arial" pitchFamily="34" charset="0"/>
          <a:ea typeface="+mn-ea"/>
          <a:cs typeface="+mn-cs"/>
        </a:defRPr>
      </a:lvl4pPr>
      <a:lvl5pPr marL="2193925" indent="-242888" algn="l" defTabSz="9747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10253F"/>
          </a:solidFill>
          <a:latin typeface="Arial" pitchFamily="34" charset="0"/>
          <a:ea typeface="+mn-ea"/>
          <a:cs typeface="+mn-cs"/>
        </a:defRPr>
      </a:lvl5pPr>
      <a:lvl6pPr marL="2682072" indent="-243825" algn="l" defTabSz="9752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9722" indent="-243825" algn="l" defTabSz="9752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371" indent="-243825" algn="l" defTabSz="9752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021" indent="-243825" algn="l" defTabSz="9752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2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oleObject" Target="../embeddings/oleObject2.bin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6"/>
          <p:cNvSpPr>
            <a:spLocks noGrp="1"/>
          </p:cNvSpPr>
          <p:nvPr>
            <p:ph type="ctrTitle" idx="4294967295"/>
          </p:nvPr>
        </p:nvSpPr>
        <p:spPr>
          <a:xfrm>
            <a:off x="2662238" y="1625600"/>
            <a:ext cx="6600825" cy="954088"/>
          </a:xfrm>
        </p:spPr>
        <p:txBody>
          <a:bodyPr wrap="none" anchor="t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6500" algn="l"/>
                <a:tab pos="6737350" algn="l"/>
                <a:tab pos="7186613" algn="l"/>
                <a:tab pos="7632700" algn="l"/>
                <a:tab pos="8085138" algn="l"/>
                <a:tab pos="8534400" algn="l"/>
                <a:tab pos="8978900" algn="l"/>
              </a:tabLst>
            </a:pPr>
            <a:r>
              <a:rPr lang="ru-RU" sz="3600" smtClean="0">
                <a:solidFill>
                  <a:srgbClr val="FFFFFF"/>
                </a:solidFill>
                <a:latin typeface="Calibri" pitchFamily="34" charset="0"/>
              </a:rPr>
              <a:t>Федеральная сетевая компания</a:t>
            </a:r>
            <a:r>
              <a:rPr lang="ru-RU" sz="310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ru-RU" sz="310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ru-RU" sz="2000" smtClean="0">
                <a:solidFill>
                  <a:srgbClr val="FFFFFF"/>
                </a:solidFill>
                <a:latin typeface="Calibri" pitchFamily="34" charset="0"/>
              </a:rPr>
              <a:t>Единой энергетической системы</a:t>
            </a:r>
            <a:endParaRPr lang="en-GB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0" name="Title 6"/>
          <p:cNvSpPr>
            <a:spLocks/>
          </p:cNvSpPr>
          <p:nvPr/>
        </p:nvSpPr>
        <p:spPr bwMode="auto">
          <a:xfrm>
            <a:off x="487363" y="2827338"/>
            <a:ext cx="9266237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6" tIns="48753" rIns="97506" bIns="48753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6500" algn="l"/>
                <a:tab pos="6737350" algn="l"/>
                <a:tab pos="7186613" algn="l"/>
                <a:tab pos="7632700" algn="l"/>
                <a:tab pos="8085138" algn="l"/>
                <a:tab pos="8534400" algn="l"/>
                <a:tab pos="8978900" algn="l"/>
              </a:tabLst>
            </a:pPr>
            <a:endParaRPr lang="ru-RU" sz="1900" b="1">
              <a:solidFill>
                <a:srgbClr val="FFFFFF"/>
              </a:solidFill>
              <a:latin typeface="Arial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6500" algn="l"/>
                <a:tab pos="6737350" algn="l"/>
                <a:tab pos="7186613" algn="l"/>
                <a:tab pos="7632700" algn="l"/>
                <a:tab pos="8085138" algn="l"/>
                <a:tab pos="8534400" algn="l"/>
                <a:tab pos="8978900" algn="l"/>
              </a:tabLst>
            </a:pPr>
            <a:r>
              <a:rPr lang="ru-RU" sz="2800" b="1">
                <a:solidFill>
                  <a:srgbClr val="FFFFFF"/>
                </a:solidFill>
                <a:latin typeface="Arial" charset="0"/>
              </a:rPr>
              <a:t>Разработка и внедрение инновационных видов оборудования на объектах ОАО «ФСК ЕЭС» </a:t>
            </a:r>
            <a:endParaRPr lang="ru-RU" sz="1600" b="1" i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068638" y="1482725"/>
            <a:ext cx="4724400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7" tIns="45710" rIns="91417" bIns="45710"/>
          <a:lstStyle/>
          <a:p>
            <a:pPr>
              <a:spcBef>
                <a:spcPts val="713"/>
              </a:spcBef>
              <a:buClr>
                <a:schemeClr val="accent2"/>
              </a:buClr>
              <a:buSzPct val="60000"/>
              <a:buFont typeface="Tahoma" pitchFamily="34" charset="0"/>
              <a:buNone/>
            </a:pPr>
            <a:endParaRPr lang="ru-RU" sz="2800">
              <a:solidFill>
                <a:srgbClr val="0033CC"/>
              </a:solidFill>
            </a:endParaRPr>
          </a:p>
        </p:txBody>
      </p:sp>
      <p:sp>
        <p:nvSpPr>
          <p:cNvPr id="7172" name="Rectangle 148"/>
          <p:cNvSpPr>
            <a:spLocks noChangeArrowheads="1"/>
          </p:cNvSpPr>
          <p:nvPr/>
        </p:nvSpPr>
        <p:spPr bwMode="auto">
          <a:xfrm>
            <a:off x="0" y="6929438"/>
            <a:ext cx="9753600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7506" tIns="48753" rIns="97506" bIns="48753">
            <a:spAutoFit/>
          </a:bodyPr>
          <a:lstStyle/>
          <a:p>
            <a:pPr marL="742950" lvl="1" indent="-285750"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6500" algn="l"/>
                <a:tab pos="6737350" algn="l"/>
                <a:tab pos="7186613" algn="l"/>
                <a:tab pos="7632700" algn="l"/>
                <a:tab pos="8085138" algn="l"/>
                <a:tab pos="8534400" algn="l"/>
                <a:tab pos="8978900" algn="l"/>
              </a:tabLst>
            </a:pPr>
            <a:r>
              <a:rPr lang="ru-RU" sz="1600" b="1">
                <a:solidFill>
                  <a:srgbClr val="FFFFFF"/>
                </a:solidFill>
                <a:latin typeface="Arial" charset="0"/>
              </a:rPr>
              <a:t>01.12.2010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857250" y="4781550"/>
            <a:ext cx="805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600" b="1">
                <a:solidFill>
                  <a:srgbClr val="FFFFFF"/>
                </a:solidFill>
                <a:latin typeface="Arial" charset="0"/>
              </a:rPr>
              <a:t>Дементьев Юрий Александрович</a:t>
            </a:r>
          </a:p>
          <a:p>
            <a:pPr defTabSz="914400"/>
            <a:r>
              <a:rPr lang="ru-RU" sz="1600" b="1">
                <a:solidFill>
                  <a:srgbClr val="FFFFFF"/>
                </a:solidFill>
                <a:latin typeface="Arial" charset="0"/>
              </a:rPr>
              <a:t>Начальник Департамента технологического развития и инноваций</a:t>
            </a:r>
            <a:endParaRPr lang="en-GB" sz="160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5EEE9-50AC-408C-977D-BE335076B482}" type="slidenum">
              <a:rPr lang="ru-RU">
                <a:solidFill>
                  <a:srgbClr val="00339A"/>
                </a:solidFill>
              </a:rPr>
              <a:pPr>
                <a:defRPr/>
              </a:pPr>
              <a:t>9</a:t>
            </a:fld>
            <a:endParaRPr lang="ru-RU">
              <a:solidFill>
                <a:srgbClr val="00339A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altLang="zh-CN" sz="2600" b="0" smtClean="0">
                <a:solidFill>
                  <a:srgbClr val="00339A"/>
                </a:solidFill>
                <a:latin typeface="Calibri" pitchFamily="34" charset="0"/>
                <a:ea typeface="+mn-ea"/>
                <a:cs typeface="Arial" charset="0"/>
              </a:rPr>
              <a:t>Оборудование «цифровой ПС» (пример реализации</a:t>
            </a:r>
            <a:r>
              <a:rPr lang="ru-RU" altLang="zh-CN" sz="2600" b="0" smtClean="0">
                <a:solidFill>
                  <a:srgbClr val="00339A"/>
                </a:solidFill>
                <a:latin typeface="Calibri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8613" y="1285875"/>
            <a:ext cx="8778875" cy="13620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1900" b="1" smtClean="0">
                <a:solidFill>
                  <a:srgbClr val="00339A"/>
                </a:solidFill>
                <a:latin typeface="Arial" charset="0"/>
              </a:rPr>
              <a:t>Измерительные оптические трансформаторы с цифровыми интерфейсами – необходимые компоненты для создания «Цифровой подстанции»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702175" y="2032000"/>
            <a:ext cx="4643438" cy="523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700">
                <a:solidFill>
                  <a:srgbClr val="00339A"/>
                </a:solidFill>
              </a:rPr>
              <a:t>Преимущества оптических преобразователей:</a:t>
            </a:r>
          </a:p>
          <a:p>
            <a:r>
              <a:rPr lang="ru-RU" sz="1700">
                <a:solidFill>
                  <a:srgbClr val="00339A"/>
                </a:solidFill>
              </a:rPr>
              <a:t> </a:t>
            </a:r>
          </a:p>
          <a:p>
            <a:r>
              <a:rPr lang="ru-RU" sz="1500" i="1">
                <a:solidFill>
                  <a:srgbClr val="00339A"/>
                </a:solidFill>
              </a:rPr>
              <a:t>Эксплуатационные характеристики:</a:t>
            </a:r>
            <a:br>
              <a:rPr lang="ru-RU" sz="1500" i="1">
                <a:solidFill>
                  <a:srgbClr val="00339A"/>
                </a:solidFill>
              </a:rPr>
            </a:br>
            <a:r>
              <a:rPr lang="ru-RU" sz="1500">
                <a:solidFill>
                  <a:srgbClr val="00339A"/>
                </a:solidFill>
              </a:rPr>
              <a:t>      - Широкий динамический диапазон</a:t>
            </a:r>
            <a:br>
              <a:rPr lang="ru-RU" sz="1500">
                <a:solidFill>
                  <a:srgbClr val="00339A"/>
                </a:solidFill>
              </a:rPr>
            </a:br>
            <a:r>
              <a:rPr lang="ru-RU" sz="1500">
                <a:solidFill>
                  <a:srgbClr val="00339A"/>
                </a:solidFill>
              </a:rPr>
              <a:t>      - Пропускная способность до сотой гармоники</a:t>
            </a:r>
            <a:br>
              <a:rPr lang="ru-RU" sz="1500">
                <a:solidFill>
                  <a:srgbClr val="00339A"/>
                </a:solidFill>
              </a:rPr>
            </a:br>
            <a:r>
              <a:rPr lang="ru-RU" sz="1500">
                <a:solidFill>
                  <a:srgbClr val="00339A"/>
                </a:solidFill>
              </a:rPr>
              <a:t>      - Класс точности ANSI 0,15S/IEC 0,2S</a:t>
            </a:r>
            <a:br>
              <a:rPr lang="ru-RU" sz="1500">
                <a:solidFill>
                  <a:srgbClr val="00339A"/>
                </a:solidFill>
              </a:rPr>
            </a:br>
            <a:r>
              <a:rPr lang="ru-RU" sz="1500">
                <a:solidFill>
                  <a:srgbClr val="00339A"/>
                </a:solidFill>
              </a:rPr>
              <a:t>      - Наличие цифровых интерфейсов</a:t>
            </a:r>
            <a:br>
              <a:rPr lang="ru-RU" sz="1500">
                <a:solidFill>
                  <a:srgbClr val="00339A"/>
                </a:solidFill>
              </a:rPr>
            </a:br>
            <a:r>
              <a:rPr lang="ru-RU" sz="1500">
                <a:solidFill>
                  <a:srgbClr val="00339A"/>
                </a:solidFill>
              </a:rPr>
              <a:t>      - Низкая восприимчивость к вибрации и температуре</a:t>
            </a:r>
          </a:p>
          <a:p>
            <a:r>
              <a:rPr lang="ru-RU" sz="1500" i="1">
                <a:solidFill>
                  <a:srgbClr val="00339A"/>
                </a:solidFill>
              </a:rPr>
              <a:t>Безопасность и экологическая чистота:</a:t>
            </a:r>
            <a:br>
              <a:rPr lang="ru-RU" sz="1500" i="1">
                <a:solidFill>
                  <a:srgbClr val="00339A"/>
                </a:solidFill>
              </a:rPr>
            </a:br>
            <a:r>
              <a:rPr lang="ru-RU" sz="1500">
                <a:solidFill>
                  <a:srgbClr val="00339A"/>
                </a:solidFill>
              </a:rPr>
              <a:t>      - Отсутствие масла, целлюлозы и элегаза (SF6)</a:t>
            </a:r>
            <a:br>
              <a:rPr lang="ru-RU" sz="1500">
                <a:solidFill>
                  <a:srgbClr val="00339A"/>
                </a:solidFill>
              </a:rPr>
            </a:br>
            <a:r>
              <a:rPr lang="ru-RU" sz="1500">
                <a:solidFill>
                  <a:srgbClr val="00339A"/>
                </a:solidFill>
              </a:rPr>
              <a:t>      - Нет опасности размыкания вторичных цепей тока</a:t>
            </a:r>
            <a:br>
              <a:rPr lang="ru-RU" sz="1500">
                <a:solidFill>
                  <a:srgbClr val="00339A"/>
                </a:solidFill>
              </a:rPr>
            </a:br>
            <a:r>
              <a:rPr lang="ru-RU" sz="1500">
                <a:solidFill>
                  <a:srgbClr val="00339A"/>
                </a:solidFill>
              </a:rPr>
              <a:t>      - Нет опасности феррорезонанса</a:t>
            </a:r>
            <a:br>
              <a:rPr lang="ru-RU" sz="1500">
                <a:solidFill>
                  <a:srgbClr val="00339A"/>
                </a:solidFill>
              </a:rPr>
            </a:br>
            <a:r>
              <a:rPr lang="ru-RU" sz="1500" i="1">
                <a:solidFill>
                  <a:srgbClr val="00339A"/>
                </a:solidFill>
              </a:rPr>
              <a:t>Низкие затраты на инсталляцию и доступность модификации:</a:t>
            </a:r>
            <a:br>
              <a:rPr lang="ru-RU" sz="1500" i="1">
                <a:solidFill>
                  <a:srgbClr val="00339A"/>
                </a:solidFill>
              </a:rPr>
            </a:br>
            <a:r>
              <a:rPr lang="ru-RU" sz="1500">
                <a:solidFill>
                  <a:srgbClr val="00339A"/>
                </a:solidFill>
              </a:rPr>
              <a:t>      - Вес 10% от веса традиционного оборудования</a:t>
            </a:r>
            <a:br>
              <a:rPr lang="ru-RU" sz="1500">
                <a:solidFill>
                  <a:srgbClr val="00339A"/>
                </a:solidFill>
              </a:rPr>
            </a:br>
            <a:r>
              <a:rPr lang="ru-RU" sz="1500">
                <a:solidFill>
                  <a:srgbClr val="00339A"/>
                </a:solidFill>
              </a:rPr>
              <a:t>      - Измерение, как тока, так и напряжения в одном комплексе</a:t>
            </a:r>
            <a:br>
              <a:rPr lang="ru-RU" sz="1500">
                <a:solidFill>
                  <a:srgbClr val="00339A"/>
                </a:solidFill>
              </a:rPr>
            </a:br>
            <a:r>
              <a:rPr lang="ru-RU" sz="1500">
                <a:solidFill>
                  <a:srgbClr val="00339A"/>
                </a:solidFill>
              </a:rPr>
              <a:t>      - Функции измерения и защиты в одном комплексе</a:t>
            </a:r>
            <a:br>
              <a:rPr lang="ru-RU" sz="1500">
                <a:solidFill>
                  <a:srgbClr val="00339A"/>
                </a:solidFill>
              </a:rPr>
            </a:br>
            <a:r>
              <a:rPr lang="ru-RU" sz="1500">
                <a:solidFill>
                  <a:srgbClr val="00339A"/>
                </a:solidFill>
              </a:rPr>
              <a:t>      - Перенастраиваемый коэффициент трансформации </a:t>
            </a:r>
            <a:br>
              <a:rPr lang="ru-RU" sz="1500">
                <a:solidFill>
                  <a:srgbClr val="00339A"/>
                </a:solidFill>
              </a:rPr>
            </a:br>
            <a:r>
              <a:rPr lang="ru-RU" sz="1500">
                <a:solidFill>
                  <a:srgbClr val="00339A"/>
                </a:solidFill>
              </a:rPr>
              <a:t/>
            </a:r>
            <a:br>
              <a:rPr lang="ru-RU" sz="1500">
                <a:solidFill>
                  <a:srgbClr val="00339A"/>
                </a:solidFill>
              </a:rPr>
            </a:br>
            <a:endParaRPr lang="ru-RU" sz="1500">
              <a:solidFill>
                <a:srgbClr val="00339A"/>
              </a:solidFill>
            </a:endParaRPr>
          </a:p>
          <a:p>
            <a:pPr>
              <a:spcBef>
                <a:spcPct val="50000"/>
              </a:spcBef>
            </a:pPr>
            <a:endParaRPr lang="ru-RU" sz="1500">
              <a:solidFill>
                <a:srgbClr val="00339A"/>
              </a:solidFill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11225" y="2347913"/>
            <a:ext cx="608013" cy="4183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3516313" y="2109788"/>
            <a:ext cx="963612" cy="441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582863" y="6507163"/>
            <a:ext cx="2909887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04813" indent="-404813"/>
            <a:r>
              <a:rPr lang="ru-RU" sz="1500">
                <a:solidFill>
                  <a:srgbClr val="00339A"/>
                </a:solidFill>
              </a:rPr>
              <a:t>Измерительный оптический</a:t>
            </a:r>
          </a:p>
          <a:p>
            <a:pPr marL="404813" indent="-404813"/>
            <a:r>
              <a:rPr lang="ru-RU" sz="1500">
                <a:solidFill>
                  <a:srgbClr val="00339A"/>
                </a:solidFill>
              </a:rPr>
              <a:t> трансформатор напряжения и тока </a:t>
            </a:r>
            <a:r>
              <a:rPr lang="en-US" sz="1500">
                <a:solidFill>
                  <a:srgbClr val="00339A"/>
                </a:solidFill>
              </a:rPr>
              <a:t>NXVCT (NXTPhase)</a:t>
            </a:r>
            <a:endParaRPr lang="ru-RU" sz="1500">
              <a:solidFill>
                <a:srgbClr val="00339A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88900" y="6505575"/>
            <a:ext cx="2532063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04813" indent="-404813"/>
            <a:r>
              <a:rPr lang="ru-RU" sz="1500">
                <a:solidFill>
                  <a:srgbClr val="00339A"/>
                </a:solidFill>
              </a:rPr>
              <a:t>Измерительный оптический</a:t>
            </a:r>
          </a:p>
          <a:p>
            <a:pPr marL="404813" indent="-404813"/>
            <a:r>
              <a:rPr lang="ru-RU" sz="1500">
                <a:solidFill>
                  <a:srgbClr val="00339A"/>
                </a:solidFill>
              </a:rPr>
              <a:t> трансформатор тока</a:t>
            </a:r>
            <a:endParaRPr lang="en-US" sz="1500">
              <a:solidFill>
                <a:srgbClr val="00339A"/>
              </a:solidFill>
            </a:endParaRPr>
          </a:p>
          <a:p>
            <a:pPr marL="404813" indent="-404813"/>
            <a:r>
              <a:rPr lang="en-US" sz="1500">
                <a:solidFill>
                  <a:srgbClr val="00339A"/>
                </a:solidFill>
              </a:rPr>
              <a:t>NXCT (NXTPhase)</a:t>
            </a:r>
            <a:endParaRPr lang="ru-RU" sz="1500">
              <a:solidFill>
                <a:srgbClr val="00339A"/>
              </a:solidFill>
            </a:endParaRPr>
          </a:p>
          <a:p>
            <a:pPr marL="404813" indent="-404813"/>
            <a:endParaRPr lang="ru-RU" sz="1500">
              <a:solidFill>
                <a:srgbClr val="00339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zh-CN" sz="2600" smtClean="0">
                <a:solidFill>
                  <a:srgbClr val="00339A"/>
                </a:solidFill>
                <a:latin typeface="Calibri" pitchFamily="34" charset="0"/>
                <a:ea typeface="+mn-ea"/>
                <a:cs typeface="Arial" pitchFamily="34" charset="0"/>
              </a:rPr>
              <a:t>Токоограничивающие устройства напряжением до 220 кВ для электрических сетей</a:t>
            </a:r>
            <a:endParaRPr lang="ru-RU" altLang="zh-CN" sz="2600">
              <a:solidFill>
                <a:srgbClr val="00339A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9459" name="Picture 5" descr="IMG_0164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200150"/>
            <a:ext cx="5816600" cy="436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8100" y="1196975"/>
            <a:ext cx="5816600" cy="415925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zh-CN" sz="2100" dirty="0">
                <a:solidFill>
                  <a:schemeClr val="tx2"/>
                </a:solidFill>
                <a:latin typeface="Arial" pitchFamily="34" charset="0"/>
                <a:cs typeface="+mn-cs"/>
              </a:rPr>
              <a:t>Макет взрывного размыкателя тока</a:t>
            </a:r>
            <a:endParaRPr lang="ru-RU" sz="2100" dirty="0">
              <a:solidFill>
                <a:schemeClr val="tx2"/>
              </a:solidFill>
              <a:latin typeface="Arial" pitchFamily="34" charset="0"/>
              <a:cs typeface="+mn-cs"/>
            </a:endParaRPr>
          </a:p>
        </p:txBody>
      </p:sp>
      <p:sp>
        <p:nvSpPr>
          <p:cNvPr id="23556" name="Прямоугольник 8"/>
          <p:cNvSpPr>
            <a:spLocks noChangeArrowheads="1"/>
          </p:cNvSpPr>
          <p:nvPr/>
        </p:nvSpPr>
        <p:spPr bwMode="auto">
          <a:xfrm>
            <a:off x="0" y="6569075"/>
            <a:ext cx="975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Планируется установка на ПС 500 кВ «Каскадная» московского кольца.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07088" y="1895475"/>
            <a:ext cx="384651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6" tIns="48753" rIns="97506" bIns="48753"/>
          <a:lstStyle/>
          <a:p>
            <a:pPr marL="365125" indent="-365125" algn="ctr" eaLnBrk="0" hangingPunct="0">
              <a:spcBef>
                <a:spcPct val="20000"/>
              </a:spcBef>
              <a:defRPr/>
            </a:pPr>
            <a:r>
              <a:rPr lang="ru-RU" sz="1600" b="1" u="sng" dirty="0">
                <a:solidFill>
                  <a:schemeClr val="tx2"/>
                </a:solidFill>
                <a:latin typeface="Arial" pitchFamily="34" charset="0"/>
                <a:cs typeface="+mn-cs"/>
              </a:rPr>
              <a:t>ТОУ 220 кВ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:</a:t>
            </a:r>
          </a:p>
          <a:p>
            <a:pPr marL="365125" indent="-365125" eaLnBrk="0" hangingPunct="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Специальный резистивный реактор-делитель напряжения</a:t>
            </a:r>
          </a:p>
          <a:p>
            <a:pPr marL="365125" indent="-365125" eaLnBrk="0" hangingPunct="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Высоковольтный взрывной коммутационный  элемент цикла «Отключение», включая:</a:t>
            </a:r>
          </a:p>
          <a:p>
            <a:pPr marL="792163" lvl="1" indent="-30321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каскадный взрывной коммутационный элемент цикла «Отключение»;</a:t>
            </a:r>
          </a:p>
          <a:p>
            <a:pPr marL="792163" lvl="1" indent="-30321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плавкий коммутационный элемент цикла «Отключение»;</a:t>
            </a:r>
          </a:p>
          <a:p>
            <a:pPr marL="792163" lvl="1" indent="-303213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система управления       ТОУ-220.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7"/>
          <p:cNvSpPr txBox="1">
            <a:spLocks noChangeArrowheads="1"/>
          </p:cNvSpPr>
          <p:nvPr/>
        </p:nvSpPr>
        <p:spPr bwMode="auto">
          <a:xfrm>
            <a:off x="228600" y="1266825"/>
            <a:ext cx="9525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algn="ctr"/>
            <a:r>
              <a:rPr lang="ru-RU" sz="2100" b="1">
                <a:solidFill>
                  <a:srgbClr val="00487E"/>
                </a:solidFill>
              </a:rPr>
              <a:t>Создание технологий и оборудования для электроэнергетики на основе высокотемпературной сверхпроводимости (ВТСП).</a:t>
            </a:r>
            <a:endParaRPr lang="en-US" sz="2100" b="1">
              <a:solidFill>
                <a:srgbClr val="00487E"/>
              </a:solidFill>
            </a:endParaRPr>
          </a:p>
        </p:txBody>
      </p:sp>
      <p:sp>
        <p:nvSpPr>
          <p:cNvPr id="25602" name="TextBox 7"/>
          <p:cNvSpPr txBox="1">
            <a:spLocks noChangeArrowheads="1"/>
          </p:cNvSpPr>
          <p:nvPr/>
        </p:nvSpPr>
        <p:spPr bwMode="auto">
          <a:xfrm>
            <a:off x="1552575" y="2241550"/>
            <a:ext cx="7710488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marL="385763" indent="-385763"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1900">
                <a:solidFill>
                  <a:srgbClr val="00487E"/>
                </a:solidFill>
              </a:rPr>
              <a:t>Создание нового энергоэффективного электротехнического оборудования для интеллектуальной электроэнергетической системы на базе сверхпроводниковых технологий для обеспечения качественно нового уровня функционирования электроэнергетики России. </a:t>
            </a:r>
            <a:endParaRPr lang="en-US" sz="1900">
              <a:solidFill>
                <a:srgbClr val="00487E"/>
              </a:solidFill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0" y="2227263"/>
            <a:ext cx="17922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marL="192088"/>
            <a:r>
              <a:rPr lang="ru-RU" sz="1700" b="1">
                <a:solidFill>
                  <a:srgbClr val="00487E"/>
                </a:solidFill>
              </a:rPr>
              <a:t>Цель:</a:t>
            </a:r>
            <a:endParaRPr lang="en-US" sz="1700">
              <a:solidFill>
                <a:srgbClr val="00487E"/>
              </a:solidFill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0" y="4267200"/>
            <a:ext cx="170021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marL="192088"/>
            <a:r>
              <a:rPr lang="ru-RU" sz="1700" b="1">
                <a:solidFill>
                  <a:srgbClr val="00487E"/>
                </a:solidFill>
              </a:rPr>
              <a:t>Продукция:</a:t>
            </a:r>
          </a:p>
          <a:p>
            <a:pPr marL="192088"/>
            <a:endParaRPr lang="en-US" sz="1700">
              <a:solidFill>
                <a:srgbClr val="00487E"/>
              </a:solidFill>
            </a:endParaRPr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1533525" y="4267200"/>
            <a:ext cx="768667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 anchor="ctr">
            <a:spAutoFit/>
          </a:bodyPr>
          <a:lstStyle/>
          <a:p>
            <a:pPr marL="385763" indent="-385763" eaLnBrk="0" hangingPunct="0"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1900">
                <a:solidFill>
                  <a:srgbClr val="00487E"/>
                </a:solidFill>
              </a:rPr>
              <a:t>Высокотемпературный сверхпроводящий кабель постоянного </a:t>
            </a:r>
            <a:br>
              <a:rPr lang="ru-RU" sz="1900">
                <a:solidFill>
                  <a:srgbClr val="00487E"/>
                </a:solidFill>
              </a:rPr>
            </a:br>
            <a:r>
              <a:rPr lang="ru-RU" sz="1900">
                <a:solidFill>
                  <a:srgbClr val="00487E"/>
                </a:solidFill>
              </a:rPr>
              <a:t>тока длиной 1,5 км, напряжением 20 кВ, с устройствами преобразования тока, мощностью 50-100 МВА с системой криогенного обеспечения;</a:t>
            </a:r>
          </a:p>
          <a:p>
            <a:pPr marL="385763" indent="-385763" eaLnBrk="0" hangingPunct="0">
              <a:buClr>
                <a:srgbClr val="008000"/>
              </a:buClr>
              <a:buFont typeface="Wingdings" pitchFamily="2" charset="2"/>
              <a:buChar char="§"/>
            </a:pPr>
            <a:endParaRPr lang="ru-RU" sz="1900">
              <a:solidFill>
                <a:srgbClr val="00487E"/>
              </a:solidFill>
            </a:endParaRPr>
          </a:p>
          <a:p>
            <a:pPr marL="385763" indent="-385763" eaLnBrk="0" hangingPunct="0"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1900">
                <a:solidFill>
                  <a:srgbClr val="00487E"/>
                </a:solidFill>
              </a:rPr>
              <a:t>Сверхпроводящий токоограничитель класса 10-20 кВ, 110-220 кВ; </a:t>
            </a:r>
          </a:p>
          <a:p>
            <a:pPr marL="385763" indent="-385763" eaLnBrk="0" hangingPunct="0">
              <a:buClr>
                <a:srgbClr val="008000"/>
              </a:buClr>
              <a:buFont typeface="Wingdings" pitchFamily="2" charset="2"/>
              <a:buChar char="§"/>
            </a:pPr>
            <a:endParaRPr lang="ru-RU" sz="1900">
              <a:solidFill>
                <a:srgbClr val="00487E"/>
              </a:solidFill>
            </a:endParaRPr>
          </a:p>
          <a:p>
            <a:pPr marL="385763" indent="-385763" eaLnBrk="0" hangingPunct="0"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1900">
                <a:solidFill>
                  <a:srgbClr val="00487E"/>
                </a:solidFill>
              </a:rPr>
              <a:t>Сверхпроводящий трансформатор 110/20 кВ мощностью до 50 МВА. </a:t>
            </a: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0"/>
          </p:nvPr>
        </p:nvSpPr>
        <p:spPr>
          <a:xfrm>
            <a:off x="9372600" y="6850063"/>
            <a:ext cx="366713" cy="388937"/>
          </a:xfrm>
        </p:spPr>
        <p:txBody>
          <a:bodyPr rtlCol="0"/>
          <a:lstStyle/>
          <a:p>
            <a:pPr defTabSz="975238">
              <a:defRPr/>
            </a:pPr>
            <a:fld id="{875402AD-D1F2-47C1-A7D4-13ED21770D85}" type="slidenum">
              <a:rPr lang="en-US" sz="1200">
                <a:cs typeface="Arial" pitchFamily="34" charset="0"/>
              </a:rPr>
              <a:pPr defTabSz="975238">
                <a:defRPr/>
              </a:pPr>
              <a:t>11</a:t>
            </a:fld>
            <a:endParaRPr lang="en-US" sz="1200" dirty="0">
              <a:cs typeface="Arial" pitchFamily="34" charset="0"/>
            </a:endParaRPr>
          </a:p>
        </p:txBody>
      </p:sp>
      <p:sp>
        <p:nvSpPr>
          <p:cNvPr id="25607" name="Rectangle 144"/>
          <p:cNvSpPr>
            <a:spLocks noChangeArrowheads="1"/>
          </p:cNvSpPr>
          <p:nvPr/>
        </p:nvSpPr>
        <p:spPr bwMode="auto">
          <a:xfrm>
            <a:off x="0" y="0"/>
            <a:ext cx="97536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00" tIns="52000" rIns="104000" bIns="52000" anchor="ctr"/>
          <a:lstStyle/>
          <a:p>
            <a:pPr lvl="1" eaLnBrk="0" hangingPunct="0"/>
            <a:r>
              <a:rPr lang="ru-RU" sz="2600" b="1">
                <a:solidFill>
                  <a:srgbClr val="1C58A0"/>
                </a:solidFill>
              </a:rPr>
              <a:t>Инновационные планы по ВТСП технологии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6" descr="D:\FSK_Cable_2007\Photos\Стенд\Фото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8850" y="4297363"/>
            <a:ext cx="333851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7" descr="D:\FSK_Cable_2007\Photos\Стенд\Фото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116013"/>
            <a:ext cx="3332163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2"/>
          <p:cNvSpPr>
            <a:spLocks noChangeArrowheads="1"/>
          </p:cNvSpPr>
          <p:nvPr/>
        </p:nvSpPr>
        <p:spPr bwMode="auto">
          <a:xfrm>
            <a:off x="0" y="0"/>
            <a:ext cx="975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 anchor="ctr"/>
          <a:lstStyle/>
          <a:p>
            <a:pPr>
              <a:lnSpc>
                <a:spcPct val="110000"/>
              </a:lnSpc>
            </a:pPr>
            <a:endParaRPr lang="ru-RU" sz="26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7652" name="Прямоугольник 10"/>
          <p:cNvSpPr>
            <a:spLocks noChangeArrowheads="1"/>
          </p:cNvSpPr>
          <p:nvPr/>
        </p:nvSpPr>
        <p:spPr bwMode="auto">
          <a:xfrm>
            <a:off x="155575" y="695325"/>
            <a:ext cx="9598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algn="ctr"/>
            <a:r>
              <a:rPr lang="ru-RU" sz="1900">
                <a:solidFill>
                  <a:srgbClr val="00487E"/>
                </a:solidFill>
              </a:rPr>
              <a:t>Высокотемпературный сверхпроводящий к</a:t>
            </a:r>
            <a:r>
              <a:rPr lang="ru-RU" altLang="ja-JP" sz="1900">
                <a:solidFill>
                  <a:srgbClr val="00487E"/>
                </a:solidFill>
              </a:rPr>
              <a:t>абель 3х200 м переменного тока</a:t>
            </a:r>
            <a:endParaRPr lang="ru-RU" sz="1900">
              <a:solidFill>
                <a:srgbClr val="00487E"/>
              </a:solidFill>
            </a:endParaRPr>
          </a:p>
        </p:txBody>
      </p:sp>
      <p:sp>
        <p:nvSpPr>
          <p:cNvPr id="27653" name="Rectangle 144"/>
          <p:cNvSpPr>
            <a:spLocks noChangeArrowheads="1"/>
          </p:cNvSpPr>
          <p:nvPr/>
        </p:nvSpPr>
        <p:spPr bwMode="auto">
          <a:xfrm>
            <a:off x="0" y="0"/>
            <a:ext cx="975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00" tIns="52000" rIns="104000" bIns="52000" anchor="ctr"/>
          <a:lstStyle/>
          <a:p>
            <a:pPr lvl="1"/>
            <a:r>
              <a:rPr lang="ru-RU" sz="2600" b="1">
                <a:solidFill>
                  <a:srgbClr val="1C58A0"/>
                </a:solidFill>
              </a:rPr>
              <a:t>Разработка ОАО «ФСК ЕЭС» по ВТСП кабелю</a:t>
            </a:r>
          </a:p>
        </p:txBody>
      </p:sp>
      <p:sp>
        <p:nvSpPr>
          <p:cNvPr id="27654" name="Прямоугольник 124"/>
          <p:cNvSpPr>
            <a:spLocks noChangeArrowheads="1"/>
          </p:cNvSpPr>
          <p:nvPr/>
        </p:nvSpPr>
        <p:spPr bwMode="auto">
          <a:xfrm>
            <a:off x="0" y="1138238"/>
            <a:ext cx="6003925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marL="476250" algn="just"/>
            <a:r>
              <a:rPr lang="ru-RU" sz="1900" b="1">
                <a:solidFill>
                  <a:srgbClr val="00487E"/>
                </a:solidFill>
              </a:rPr>
              <a:t>ПОДГОТОВИТЕЛЬНЫЙ ЭТАП – 2005-2006 годы.</a:t>
            </a:r>
          </a:p>
          <a:p>
            <a:pPr marL="476250" algn="just"/>
            <a:r>
              <a:rPr lang="ru-RU" sz="1500">
                <a:solidFill>
                  <a:srgbClr val="00487E"/>
                </a:solidFill>
              </a:rPr>
              <a:t>Научные исследования, дорожная карта развития ВТСП технологий,</a:t>
            </a:r>
            <a:r>
              <a:rPr lang="en-US" sz="1500">
                <a:solidFill>
                  <a:srgbClr val="00487E"/>
                </a:solidFill>
              </a:rPr>
              <a:t> </a:t>
            </a:r>
            <a:r>
              <a:rPr lang="ru-RU" sz="1500">
                <a:solidFill>
                  <a:srgbClr val="00487E"/>
                </a:solidFill>
              </a:rPr>
              <a:t>создание</a:t>
            </a:r>
            <a:r>
              <a:rPr lang="en-US" sz="1500">
                <a:solidFill>
                  <a:srgbClr val="00487E"/>
                </a:solidFill>
              </a:rPr>
              <a:t> </a:t>
            </a:r>
            <a:r>
              <a:rPr lang="ru-RU" sz="1500">
                <a:solidFill>
                  <a:srgbClr val="00487E"/>
                </a:solidFill>
              </a:rPr>
              <a:t>технологии и изготовление модели ВТСП кабеля длиной 5 метров, проведение испытаний.</a:t>
            </a:r>
          </a:p>
          <a:p>
            <a:pPr marL="476250" algn="just"/>
            <a:r>
              <a:rPr lang="ru-RU" sz="1500">
                <a:solidFill>
                  <a:srgbClr val="00487E"/>
                </a:solidFill>
              </a:rPr>
              <a:t>Участники: </a:t>
            </a:r>
            <a:r>
              <a:rPr lang="ru-RU" sz="1500" b="1">
                <a:solidFill>
                  <a:srgbClr val="00487E"/>
                </a:solidFill>
              </a:rPr>
              <a:t>ФСК, ВНИИКП, РНЦ КИ, НТЦЭ, ЭСП, МГЭК. </a:t>
            </a:r>
          </a:p>
          <a:p>
            <a:pPr marL="476250" algn="just"/>
            <a:endParaRPr lang="ru-RU" sz="1500" b="1">
              <a:solidFill>
                <a:srgbClr val="00487E"/>
              </a:solidFill>
            </a:endParaRPr>
          </a:p>
          <a:p>
            <a:pPr marL="476250" algn="just"/>
            <a:r>
              <a:rPr lang="ru-RU" sz="1900" b="1">
                <a:solidFill>
                  <a:srgbClr val="00487E"/>
                </a:solidFill>
              </a:rPr>
              <a:t>ПЕРВЫЙ ЭТАП – 2006-2009 годы</a:t>
            </a:r>
          </a:p>
          <a:p>
            <a:pPr marL="476250" algn="just"/>
            <a:r>
              <a:rPr lang="ru-RU" sz="1500">
                <a:solidFill>
                  <a:srgbClr val="00487E"/>
                </a:solidFill>
              </a:rPr>
              <a:t>Разработка и изготовление экспериментального трехфазного ВТСП кабеля длиной 30 м, создание испытательного стенда, проведение испытаний кабеля под нагрузкой.</a:t>
            </a:r>
          </a:p>
          <a:p>
            <a:pPr marL="476250" algn="just"/>
            <a:r>
              <a:rPr lang="ru-RU" sz="1500">
                <a:solidFill>
                  <a:srgbClr val="00487E"/>
                </a:solidFill>
              </a:rPr>
              <a:t>Участники: </a:t>
            </a:r>
            <a:r>
              <a:rPr lang="ru-RU" sz="1500" b="1">
                <a:solidFill>
                  <a:srgbClr val="00487E"/>
                </a:solidFill>
              </a:rPr>
              <a:t>ФСК, ВНИИКП, НТЦ Электроэнергетики, РНЦ КИ.</a:t>
            </a:r>
          </a:p>
          <a:p>
            <a:pPr marL="476250" algn="just"/>
            <a:endParaRPr lang="ru-RU" sz="1500" b="1">
              <a:solidFill>
                <a:srgbClr val="00487E"/>
              </a:solidFill>
            </a:endParaRPr>
          </a:p>
          <a:p>
            <a:pPr marL="476250" algn="just"/>
            <a:r>
              <a:rPr lang="ru-RU" sz="1900" b="1">
                <a:solidFill>
                  <a:srgbClr val="00487E"/>
                </a:solidFill>
              </a:rPr>
              <a:t>ВТОРОЙ ЭТАП – 2008-2009 годы</a:t>
            </a:r>
          </a:p>
          <a:p>
            <a:pPr marL="476250" algn="just"/>
            <a:r>
              <a:rPr lang="ru-RU" sz="1500">
                <a:solidFill>
                  <a:srgbClr val="00487E"/>
                </a:solidFill>
              </a:rPr>
              <a:t>Изготовление ВТСП кабеля переменного тока длиной 200 м из материалов первого поколения.</a:t>
            </a:r>
            <a:endParaRPr lang="en-US" sz="1500">
              <a:solidFill>
                <a:srgbClr val="00487E"/>
              </a:solidFill>
            </a:endParaRPr>
          </a:p>
          <a:p>
            <a:pPr marL="476250" algn="just"/>
            <a:r>
              <a:rPr lang="ru-RU" sz="1500">
                <a:solidFill>
                  <a:srgbClr val="00487E"/>
                </a:solidFill>
              </a:rPr>
              <a:t>Участники: </a:t>
            </a:r>
            <a:r>
              <a:rPr lang="ru-RU" sz="1500" b="1">
                <a:solidFill>
                  <a:srgbClr val="00487E"/>
                </a:solidFill>
              </a:rPr>
              <a:t>ФСК, ЭНИН, ВНИИКП, НТЦ Электроэнергетики, МАИ, РНЦ КИ.</a:t>
            </a:r>
          </a:p>
          <a:p>
            <a:pPr marL="476250" algn="just"/>
            <a:endParaRPr lang="ru-RU" sz="1500" b="1">
              <a:solidFill>
                <a:srgbClr val="00487E"/>
              </a:solidFill>
            </a:endParaRPr>
          </a:p>
          <a:p>
            <a:pPr marL="476250" algn="just"/>
            <a:r>
              <a:rPr lang="ru-RU" sz="1900" b="1">
                <a:solidFill>
                  <a:srgbClr val="00487E"/>
                </a:solidFill>
              </a:rPr>
              <a:t>ТРЕТИЙ ЭТАП – 2010-2011 годы</a:t>
            </a:r>
          </a:p>
          <a:p>
            <a:pPr marL="476250" algn="just"/>
            <a:r>
              <a:rPr lang="ru-RU" sz="1500">
                <a:solidFill>
                  <a:srgbClr val="00487E"/>
                </a:solidFill>
              </a:rPr>
              <a:t>Проведение испытаний с отечественной СКО, </a:t>
            </a:r>
          </a:p>
          <a:p>
            <a:pPr marL="476250" algn="just"/>
            <a:r>
              <a:rPr lang="ru-RU" sz="1500">
                <a:solidFill>
                  <a:srgbClr val="00487E"/>
                </a:solidFill>
              </a:rPr>
              <a:t>установка на объект, начало опытной эксплуатации.</a:t>
            </a:r>
          </a:p>
        </p:txBody>
      </p:sp>
      <p:sp>
        <p:nvSpPr>
          <p:cNvPr id="27655" name="Прямоугольник 124"/>
          <p:cNvSpPr>
            <a:spLocks noChangeArrowheads="1"/>
          </p:cNvSpPr>
          <p:nvPr/>
        </p:nvSpPr>
        <p:spPr bwMode="auto">
          <a:xfrm>
            <a:off x="0" y="4003675"/>
            <a:ext cx="5994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marL="476250" algn="just"/>
            <a:endParaRPr lang="ru-RU" sz="1500" b="1">
              <a:solidFill>
                <a:srgbClr val="00487E"/>
              </a:solidFill>
            </a:endParaRPr>
          </a:p>
          <a:p>
            <a:pPr marL="476250" algn="just"/>
            <a:endParaRPr lang="ru-RU" sz="1500">
              <a:solidFill>
                <a:srgbClr val="00487E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>
          <a:xfrm>
            <a:off x="9372600" y="6850063"/>
            <a:ext cx="366713" cy="388937"/>
          </a:xfrm>
        </p:spPr>
        <p:txBody>
          <a:bodyPr rtlCol="0"/>
          <a:lstStyle/>
          <a:p>
            <a:pPr defTabSz="975238">
              <a:defRPr/>
            </a:pPr>
            <a:fld id="{8CC907A0-6D6E-4CF2-AAEF-508215E7A073}" type="slidenum">
              <a:rPr lang="en-US" sz="1200">
                <a:cs typeface="Arial" pitchFamily="34" charset="0"/>
              </a:rPr>
              <a:pPr defTabSz="975238">
                <a:defRPr/>
              </a:pPr>
              <a:t>12</a:t>
            </a:fld>
            <a:endParaRPr lang="en-US" sz="1200" dirty="0"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Saitov-RF\Рабочий стол\Презентация\AI\map_okrug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49639" y="3497952"/>
            <a:ext cx="2345103" cy="3179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Прямая соединительная линия 22"/>
          <p:cNvCxnSpPr>
            <a:stCxn id="21" idx="0"/>
          </p:cNvCxnSpPr>
          <p:nvPr/>
        </p:nvCxnSpPr>
        <p:spPr>
          <a:xfrm rot="5400000" flipH="1" flipV="1">
            <a:off x="1441450" y="1522413"/>
            <a:ext cx="2954338" cy="2868612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1" idx="5"/>
          </p:cNvCxnSpPr>
          <p:nvPr/>
        </p:nvCxnSpPr>
        <p:spPr>
          <a:xfrm rot="16200000" flipH="1">
            <a:off x="3893344" y="2305844"/>
            <a:ext cx="80963" cy="4733925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46063" y="188913"/>
            <a:ext cx="86645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24" tIns="48762" rIns="97524" bIns="48762">
            <a:spAutoFit/>
          </a:bodyPr>
          <a:lstStyle/>
          <a:p>
            <a:pPr eaLnBrk="0" hangingPunct="0"/>
            <a:r>
              <a:rPr lang="ru-RU" altLang="zh-CN" sz="2600">
                <a:solidFill>
                  <a:srgbClr val="00339A"/>
                </a:solidFill>
              </a:rPr>
              <a:t>Применение высокотемпературной проводимости на ПС 110 кВ «Динамо»</a:t>
            </a:r>
          </a:p>
        </p:txBody>
      </p:sp>
      <p:pic>
        <p:nvPicPr>
          <p:cNvPr id="8" name="Рисунок 7" descr="Dinam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0611" y="581259"/>
            <a:ext cx="4909403" cy="4200525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Скругленная прямоугольная выноска 9"/>
          <p:cNvSpPr>
            <a:spLocks noChangeArrowheads="1"/>
          </p:cNvSpPr>
          <p:nvPr/>
        </p:nvSpPr>
        <p:spPr bwMode="auto">
          <a:xfrm>
            <a:off x="4468813" y="3448050"/>
            <a:ext cx="1009650" cy="288925"/>
          </a:xfrm>
          <a:prstGeom prst="wedgeRoundRectCallout">
            <a:avLst>
              <a:gd name="adj1" fmla="val 63995"/>
              <a:gd name="adj2" fmla="val 53847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4F6228">
                <a:alpha val="90195"/>
              </a:srgbClr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00339A"/>
                </a:solidFill>
                <a:cs typeface="Arial" pitchFamily="34" charset="0"/>
              </a:rPr>
              <a:t>ПС Динамо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7135813" y="2570163"/>
            <a:ext cx="219075" cy="219075"/>
          </a:xfrm>
          <a:custGeom>
            <a:avLst/>
            <a:gdLst>
              <a:gd name="connsiteX0" fmla="*/ 80962 w 219075"/>
              <a:gd name="connsiteY0" fmla="*/ 0 h 219075"/>
              <a:gd name="connsiteX1" fmla="*/ 0 w 219075"/>
              <a:gd name="connsiteY1" fmla="*/ 123825 h 219075"/>
              <a:gd name="connsiteX2" fmla="*/ 142875 w 219075"/>
              <a:gd name="connsiteY2" fmla="*/ 219075 h 219075"/>
              <a:gd name="connsiteX3" fmla="*/ 219075 w 219075"/>
              <a:gd name="connsiteY3" fmla="*/ 90487 h 219075"/>
              <a:gd name="connsiteX4" fmla="*/ 80962 w 219075"/>
              <a:gd name="connsiteY4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75" h="219075">
                <a:moveTo>
                  <a:pt x="80962" y="0"/>
                </a:moveTo>
                <a:lnTo>
                  <a:pt x="0" y="123825"/>
                </a:lnTo>
                <a:lnTo>
                  <a:pt x="142875" y="219075"/>
                </a:lnTo>
                <a:lnTo>
                  <a:pt x="219075" y="90487"/>
                </a:lnTo>
                <a:lnTo>
                  <a:pt x="8096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Скругленная прямоугольная выноска 12"/>
          <p:cNvSpPr>
            <a:spLocks noChangeArrowheads="1"/>
          </p:cNvSpPr>
          <p:nvPr/>
        </p:nvSpPr>
        <p:spPr bwMode="auto">
          <a:xfrm>
            <a:off x="7907338" y="2139950"/>
            <a:ext cx="1714500" cy="476250"/>
          </a:xfrm>
          <a:prstGeom prst="wedgeRoundRectCallout">
            <a:avLst>
              <a:gd name="adj1" fmla="val -84537"/>
              <a:gd name="adj2" fmla="val 25861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4F6228">
                <a:alpha val="90195"/>
              </a:srgbClr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00339A"/>
                </a:solidFill>
                <a:cs typeface="Arial" pitchFamily="34" charset="0"/>
              </a:rPr>
              <a:t>Место размещения </a:t>
            </a:r>
            <a:r>
              <a:rPr lang="ru-RU" sz="1100" dirty="0" err="1">
                <a:solidFill>
                  <a:srgbClr val="00339A"/>
                </a:solidFill>
                <a:cs typeface="Arial" pitchFamily="34" charset="0"/>
              </a:rPr>
              <a:t>криооборудования</a:t>
            </a:r>
            <a:endParaRPr lang="ru-RU" sz="1100" dirty="0">
              <a:solidFill>
                <a:srgbClr val="00339A"/>
              </a:solidFill>
              <a:cs typeface="Arial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487988" y="2455863"/>
            <a:ext cx="1490662" cy="1181100"/>
          </a:xfrm>
          <a:custGeom>
            <a:avLst/>
            <a:gdLst>
              <a:gd name="connsiteX0" fmla="*/ 123825 w 1476375"/>
              <a:gd name="connsiteY0" fmla="*/ 1152525 h 1152525"/>
              <a:gd name="connsiteX1" fmla="*/ 0 w 1476375"/>
              <a:gd name="connsiteY1" fmla="*/ 1076325 h 1152525"/>
              <a:gd name="connsiteX2" fmla="*/ 400050 w 1476375"/>
              <a:gd name="connsiteY2" fmla="*/ 552450 h 1152525"/>
              <a:gd name="connsiteX3" fmla="*/ 904875 w 1476375"/>
              <a:gd name="connsiteY3" fmla="*/ 962025 h 1152525"/>
              <a:gd name="connsiteX4" fmla="*/ 1476375 w 1476375"/>
              <a:gd name="connsiteY4" fmla="*/ 400050 h 1152525"/>
              <a:gd name="connsiteX5" fmla="*/ 1181100 w 1476375"/>
              <a:gd name="connsiteY5" fmla="*/ 133350 h 1152525"/>
              <a:gd name="connsiteX6" fmla="*/ 1295400 w 1476375"/>
              <a:gd name="connsiteY6" fmla="*/ 0 h 1152525"/>
              <a:gd name="connsiteX0" fmla="*/ 123825 w 1476375"/>
              <a:gd name="connsiteY0" fmla="*/ 1152525 h 1152525"/>
              <a:gd name="connsiteX1" fmla="*/ 0 w 1476375"/>
              <a:gd name="connsiteY1" fmla="*/ 1076325 h 1152525"/>
              <a:gd name="connsiteX2" fmla="*/ 381000 w 1476375"/>
              <a:gd name="connsiteY2" fmla="*/ 590550 h 1152525"/>
              <a:gd name="connsiteX3" fmla="*/ 904875 w 1476375"/>
              <a:gd name="connsiteY3" fmla="*/ 962025 h 1152525"/>
              <a:gd name="connsiteX4" fmla="*/ 1476375 w 1476375"/>
              <a:gd name="connsiteY4" fmla="*/ 400050 h 1152525"/>
              <a:gd name="connsiteX5" fmla="*/ 1181100 w 1476375"/>
              <a:gd name="connsiteY5" fmla="*/ 133350 h 1152525"/>
              <a:gd name="connsiteX6" fmla="*/ 1295400 w 1476375"/>
              <a:gd name="connsiteY6" fmla="*/ 0 h 1152525"/>
              <a:gd name="connsiteX0" fmla="*/ 123825 w 1476375"/>
              <a:gd name="connsiteY0" fmla="*/ 1152525 h 1152525"/>
              <a:gd name="connsiteX1" fmla="*/ 90488 w 1476375"/>
              <a:gd name="connsiteY1" fmla="*/ 1133475 h 1152525"/>
              <a:gd name="connsiteX2" fmla="*/ 0 w 1476375"/>
              <a:gd name="connsiteY2" fmla="*/ 1076325 h 1152525"/>
              <a:gd name="connsiteX3" fmla="*/ 381000 w 1476375"/>
              <a:gd name="connsiteY3" fmla="*/ 590550 h 1152525"/>
              <a:gd name="connsiteX4" fmla="*/ 904875 w 1476375"/>
              <a:gd name="connsiteY4" fmla="*/ 962025 h 1152525"/>
              <a:gd name="connsiteX5" fmla="*/ 1476375 w 1476375"/>
              <a:gd name="connsiteY5" fmla="*/ 400050 h 1152525"/>
              <a:gd name="connsiteX6" fmla="*/ 1181100 w 1476375"/>
              <a:gd name="connsiteY6" fmla="*/ 133350 h 1152525"/>
              <a:gd name="connsiteX7" fmla="*/ 1295400 w 1476375"/>
              <a:gd name="connsiteY7" fmla="*/ 0 h 1152525"/>
              <a:gd name="connsiteX0" fmla="*/ 123825 w 1476375"/>
              <a:gd name="connsiteY0" fmla="*/ 1152525 h 1152525"/>
              <a:gd name="connsiteX1" fmla="*/ 90488 w 1476375"/>
              <a:gd name="connsiteY1" fmla="*/ 1133475 h 1152525"/>
              <a:gd name="connsiteX2" fmla="*/ 0 w 1476375"/>
              <a:gd name="connsiteY2" fmla="*/ 1076325 h 1152525"/>
              <a:gd name="connsiteX3" fmla="*/ 381000 w 1476375"/>
              <a:gd name="connsiteY3" fmla="*/ 590550 h 1152525"/>
              <a:gd name="connsiteX4" fmla="*/ 947737 w 1476375"/>
              <a:gd name="connsiteY4" fmla="*/ 1009650 h 1152525"/>
              <a:gd name="connsiteX5" fmla="*/ 1476375 w 1476375"/>
              <a:gd name="connsiteY5" fmla="*/ 400050 h 1152525"/>
              <a:gd name="connsiteX6" fmla="*/ 1181100 w 1476375"/>
              <a:gd name="connsiteY6" fmla="*/ 133350 h 1152525"/>
              <a:gd name="connsiteX7" fmla="*/ 1295400 w 1476375"/>
              <a:gd name="connsiteY7" fmla="*/ 0 h 1152525"/>
              <a:gd name="connsiteX0" fmla="*/ 123825 w 1490663"/>
              <a:gd name="connsiteY0" fmla="*/ 1152525 h 1152525"/>
              <a:gd name="connsiteX1" fmla="*/ 90488 w 1490663"/>
              <a:gd name="connsiteY1" fmla="*/ 1133475 h 1152525"/>
              <a:gd name="connsiteX2" fmla="*/ 0 w 1490663"/>
              <a:gd name="connsiteY2" fmla="*/ 1076325 h 1152525"/>
              <a:gd name="connsiteX3" fmla="*/ 381000 w 1490663"/>
              <a:gd name="connsiteY3" fmla="*/ 590550 h 1152525"/>
              <a:gd name="connsiteX4" fmla="*/ 947737 w 1490663"/>
              <a:gd name="connsiteY4" fmla="*/ 1009650 h 1152525"/>
              <a:gd name="connsiteX5" fmla="*/ 1490663 w 1490663"/>
              <a:gd name="connsiteY5" fmla="*/ 376237 h 1152525"/>
              <a:gd name="connsiteX6" fmla="*/ 1181100 w 1490663"/>
              <a:gd name="connsiteY6" fmla="*/ 133350 h 1152525"/>
              <a:gd name="connsiteX7" fmla="*/ 1295400 w 1490663"/>
              <a:gd name="connsiteY7" fmla="*/ 0 h 1152525"/>
              <a:gd name="connsiteX0" fmla="*/ 123825 w 1490663"/>
              <a:gd name="connsiteY0" fmla="*/ 1181100 h 1181100"/>
              <a:gd name="connsiteX1" fmla="*/ 90488 w 1490663"/>
              <a:gd name="connsiteY1" fmla="*/ 1162050 h 1181100"/>
              <a:gd name="connsiteX2" fmla="*/ 0 w 1490663"/>
              <a:gd name="connsiteY2" fmla="*/ 1104900 h 1181100"/>
              <a:gd name="connsiteX3" fmla="*/ 381000 w 1490663"/>
              <a:gd name="connsiteY3" fmla="*/ 619125 h 1181100"/>
              <a:gd name="connsiteX4" fmla="*/ 947737 w 1490663"/>
              <a:gd name="connsiteY4" fmla="*/ 1038225 h 1181100"/>
              <a:gd name="connsiteX5" fmla="*/ 1490663 w 1490663"/>
              <a:gd name="connsiteY5" fmla="*/ 404812 h 1181100"/>
              <a:gd name="connsiteX6" fmla="*/ 1181100 w 1490663"/>
              <a:gd name="connsiteY6" fmla="*/ 161925 h 1181100"/>
              <a:gd name="connsiteX7" fmla="*/ 1285875 w 1490663"/>
              <a:gd name="connsiteY7" fmla="*/ 0 h 1181100"/>
              <a:gd name="connsiteX0" fmla="*/ 123825 w 1490663"/>
              <a:gd name="connsiteY0" fmla="*/ 1181100 h 1181100"/>
              <a:gd name="connsiteX1" fmla="*/ 104775 w 1490663"/>
              <a:gd name="connsiteY1" fmla="*/ 1173956 h 1181100"/>
              <a:gd name="connsiteX2" fmla="*/ 90488 w 1490663"/>
              <a:gd name="connsiteY2" fmla="*/ 1162050 h 1181100"/>
              <a:gd name="connsiteX3" fmla="*/ 0 w 1490663"/>
              <a:gd name="connsiteY3" fmla="*/ 1104900 h 1181100"/>
              <a:gd name="connsiteX4" fmla="*/ 381000 w 1490663"/>
              <a:gd name="connsiteY4" fmla="*/ 619125 h 1181100"/>
              <a:gd name="connsiteX5" fmla="*/ 947737 w 1490663"/>
              <a:gd name="connsiteY5" fmla="*/ 1038225 h 1181100"/>
              <a:gd name="connsiteX6" fmla="*/ 1490663 w 1490663"/>
              <a:gd name="connsiteY6" fmla="*/ 404812 h 1181100"/>
              <a:gd name="connsiteX7" fmla="*/ 1181100 w 1490663"/>
              <a:gd name="connsiteY7" fmla="*/ 161925 h 1181100"/>
              <a:gd name="connsiteX8" fmla="*/ 1285875 w 1490663"/>
              <a:gd name="connsiteY8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0663" h="1181100">
                <a:moveTo>
                  <a:pt x="123825" y="1181100"/>
                </a:moveTo>
                <a:lnTo>
                  <a:pt x="104775" y="1173956"/>
                </a:lnTo>
                <a:lnTo>
                  <a:pt x="90488" y="1162050"/>
                </a:lnTo>
                <a:lnTo>
                  <a:pt x="0" y="1104900"/>
                </a:lnTo>
                <a:lnTo>
                  <a:pt x="381000" y="619125"/>
                </a:lnTo>
                <a:lnTo>
                  <a:pt x="947737" y="1038225"/>
                </a:lnTo>
                <a:lnTo>
                  <a:pt x="1490663" y="404812"/>
                </a:lnTo>
                <a:lnTo>
                  <a:pt x="1181100" y="161925"/>
                </a:lnTo>
                <a:lnTo>
                  <a:pt x="1285875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1434" tIns="45718" rIns="91434" bIns="45718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697663" y="2251075"/>
            <a:ext cx="357187" cy="323850"/>
          </a:xfrm>
          <a:custGeom>
            <a:avLst/>
            <a:gdLst>
              <a:gd name="connsiteX0" fmla="*/ 95250 w 381000"/>
              <a:gd name="connsiteY0" fmla="*/ 0 h 323850"/>
              <a:gd name="connsiteX1" fmla="*/ 0 w 381000"/>
              <a:gd name="connsiteY1" fmla="*/ 123825 h 323850"/>
              <a:gd name="connsiteX2" fmla="*/ 266700 w 381000"/>
              <a:gd name="connsiteY2" fmla="*/ 323850 h 323850"/>
              <a:gd name="connsiteX3" fmla="*/ 381000 w 381000"/>
              <a:gd name="connsiteY3" fmla="*/ 171450 h 323850"/>
              <a:gd name="connsiteX4" fmla="*/ 95250 w 381000"/>
              <a:gd name="connsiteY4" fmla="*/ 0 h 323850"/>
              <a:gd name="connsiteX0" fmla="*/ 120650 w 381000"/>
              <a:gd name="connsiteY0" fmla="*/ 0 h 328756"/>
              <a:gd name="connsiteX1" fmla="*/ 0 w 381000"/>
              <a:gd name="connsiteY1" fmla="*/ 128731 h 328756"/>
              <a:gd name="connsiteX2" fmla="*/ 266700 w 381000"/>
              <a:gd name="connsiteY2" fmla="*/ 328756 h 328756"/>
              <a:gd name="connsiteX3" fmla="*/ 381000 w 381000"/>
              <a:gd name="connsiteY3" fmla="*/ 176356 h 328756"/>
              <a:gd name="connsiteX4" fmla="*/ 120650 w 381000"/>
              <a:gd name="connsiteY4" fmla="*/ 0 h 328756"/>
              <a:gd name="connsiteX0" fmla="*/ 105410 w 381000"/>
              <a:gd name="connsiteY0" fmla="*/ 0 h 348383"/>
              <a:gd name="connsiteX1" fmla="*/ 0 w 381000"/>
              <a:gd name="connsiteY1" fmla="*/ 148358 h 348383"/>
              <a:gd name="connsiteX2" fmla="*/ 266700 w 381000"/>
              <a:gd name="connsiteY2" fmla="*/ 348383 h 348383"/>
              <a:gd name="connsiteX3" fmla="*/ 381000 w 381000"/>
              <a:gd name="connsiteY3" fmla="*/ 195983 h 348383"/>
              <a:gd name="connsiteX4" fmla="*/ 105410 w 381000"/>
              <a:gd name="connsiteY4" fmla="*/ 0 h 348383"/>
              <a:gd name="connsiteX0" fmla="*/ 105410 w 381000"/>
              <a:gd name="connsiteY0" fmla="*/ 0 h 333662"/>
              <a:gd name="connsiteX1" fmla="*/ 0 w 381000"/>
              <a:gd name="connsiteY1" fmla="*/ 148358 h 333662"/>
              <a:gd name="connsiteX2" fmla="*/ 271780 w 381000"/>
              <a:gd name="connsiteY2" fmla="*/ 333662 h 333662"/>
              <a:gd name="connsiteX3" fmla="*/ 381000 w 381000"/>
              <a:gd name="connsiteY3" fmla="*/ 195983 h 333662"/>
              <a:gd name="connsiteX4" fmla="*/ 105410 w 381000"/>
              <a:gd name="connsiteY4" fmla="*/ 0 h 3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333662">
                <a:moveTo>
                  <a:pt x="105410" y="0"/>
                </a:moveTo>
                <a:lnTo>
                  <a:pt x="0" y="148358"/>
                </a:lnTo>
                <a:lnTo>
                  <a:pt x="271780" y="333662"/>
                </a:lnTo>
                <a:lnTo>
                  <a:pt x="381000" y="195983"/>
                </a:lnTo>
                <a:lnTo>
                  <a:pt x="10541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Скругленная прямоугольная выноска 13"/>
          <p:cNvSpPr>
            <a:spLocks noChangeArrowheads="1"/>
          </p:cNvSpPr>
          <p:nvPr/>
        </p:nvSpPr>
        <p:spPr bwMode="auto">
          <a:xfrm>
            <a:off x="5316538" y="1463675"/>
            <a:ext cx="2114550" cy="288925"/>
          </a:xfrm>
          <a:prstGeom prst="wedgeRoundRectCallout">
            <a:avLst>
              <a:gd name="adj1" fmla="val 16815"/>
              <a:gd name="adj2" fmla="val 237079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4F6228">
                <a:alpha val="90195"/>
              </a:srgbClr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00339A"/>
                </a:solidFill>
                <a:cs typeface="Arial" pitchFamily="34" charset="0"/>
              </a:rPr>
              <a:t>Распределительный пункт</a:t>
            </a:r>
          </a:p>
        </p:txBody>
      </p:sp>
      <p:sp>
        <p:nvSpPr>
          <p:cNvPr id="20" name="Скругленная прямоугольная выноска 19"/>
          <p:cNvSpPr>
            <a:spLocks noChangeArrowheads="1"/>
          </p:cNvSpPr>
          <p:nvPr/>
        </p:nvSpPr>
        <p:spPr bwMode="auto">
          <a:xfrm>
            <a:off x="4849813" y="2667000"/>
            <a:ext cx="1219200" cy="288925"/>
          </a:xfrm>
          <a:prstGeom prst="wedgeRoundRectCallout">
            <a:avLst>
              <a:gd name="adj1" fmla="val 36981"/>
              <a:gd name="adj2" fmla="val 103296"/>
              <a:gd name="adj3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rgbClr val="4F6228">
                <a:alpha val="90195"/>
              </a:srgbClr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FF0000"/>
                </a:solidFill>
                <a:cs typeface="Arial" pitchFamily="34" charset="0"/>
              </a:rPr>
              <a:t>ВТСП кабель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1481138" y="1898650"/>
            <a:ext cx="4687887" cy="2879725"/>
          </a:xfrm>
          <a:custGeom>
            <a:avLst/>
            <a:gdLst>
              <a:gd name="connsiteX0" fmla="*/ 2593075 w 4688006"/>
              <a:gd name="connsiteY0" fmla="*/ 0 h 2879678"/>
              <a:gd name="connsiteX1" fmla="*/ 2429302 w 4688006"/>
              <a:gd name="connsiteY1" fmla="*/ 109183 h 2879678"/>
              <a:gd name="connsiteX2" fmla="*/ 81887 w 4688006"/>
              <a:gd name="connsiteY2" fmla="*/ 2552132 h 2879678"/>
              <a:gd name="connsiteX3" fmla="*/ 0 w 4688006"/>
              <a:gd name="connsiteY3" fmla="*/ 2613547 h 2879678"/>
              <a:gd name="connsiteX4" fmla="*/ 47767 w 4688006"/>
              <a:gd name="connsiteY4" fmla="*/ 2613547 h 2879678"/>
              <a:gd name="connsiteX5" fmla="*/ 102358 w 4688006"/>
              <a:gd name="connsiteY5" fmla="*/ 2661314 h 2879678"/>
              <a:gd name="connsiteX6" fmla="*/ 129654 w 4688006"/>
              <a:gd name="connsiteY6" fmla="*/ 2695433 h 2879678"/>
              <a:gd name="connsiteX7" fmla="*/ 109182 w 4688006"/>
              <a:gd name="connsiteY7" fmla="*/ 2790968 h 2879678"/>
              <a:gd name="connsiteX8" fmla="*/ 1385248 w 4688006"/>
              <a:gd name="connsiteY8" fmla="*/ 2831911 h 2879678"/>
              <a:gd name="connsiteX9" fmla="*/ 4688006 w 4688006"/>
              <a:gd name="connsiteY9" fmla="*/ 2879678 h 2879678"/>
              <a:gd name="connsiteX10" fmla="*/ 4387755 w 4688006"/>
              <a:gd name="connsiteY10" fmla="*/ 2811439 h 2879678"/>
              <a:gd name="connsiteX11" fmla="*/ 3698543 w 4688006"/>
              <a:gd name="connsiteY11" fmla="*/ 2593075 h 2879678"/>
              <a:gd name="connsiteX12" fmla="*/ 3261815 w 4688006"/>
              <a:gd name="connsiteY12" fmla="*/ 2333768 h 2879678"/>
              <a:gd name="connsiteX13" fmla="*/ 2634018 w 4688006"/>
              <a:gd name="connsiteY13" fmla="*/ 1699147 h 2879678"/>
              <a:gd name="connsiteX14" fmla="*/ 2381534 w 4688006"/>
              <a:gd name="connsiteY14" fmla="*/ 982639 h 2879678"/>
              <a:gd name="connsiteX15" fmla="*/ 2442949 w 4688006"/>
              <a:gd name="connsiteY15" fmla="*/ 395786 h 2879678"/>
              <a:gd name="connsiteX16" fmla="*/ 2593075 w 4688006"/>
              <a:gd name="connsiteY16" fmla="*/ 0 h 287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88006" h="2879678">
                <a:moveTo>
                  <a:pt x="2593075" y="0"/>
                </a:moveTo>
                <a:lnTo>
                  <a:pt x="2429302" y="109183"/>
                </a:lnTo>
                <a:lnTo>
                  <a:pt x="81887" y="2552132"/>
                </a:lnTo>
                <a:lnTo>
                  <a:pt x="0" y="2613547"/>
                </a:lnTo>
                <a:lnTo>
                  <a:pt x="47767" y="2613547"/>
                </a:lnTo>
                <a:lnTo>
                  <a:pt x="102358" y="2661314"/>
                </a:lnTo>
                <a:lnTo>
                  <a:pt x="129654" y="2695433"/>
                </a:lnTo>
                <a:lnTo>
                  <a:pt x="109182" y="2790968"/>
                </a:lnTo>
                <a:lnTo>
                  <a:pt x="1385248" y="2831911"/>
                </a:lnTo>
                <a:lnTo>
                  <a:pt x="4688006" y="2879678"/>
                </a:lnTo>
                <a:lnTo>
                  <a:pt x="4387755" y="2811439"/>
                </a:lnTo>
                <a:lnTo>
                  <a:pt x="3698543" y="2593075"/>
                </a:lnTo>
                <a:lnTo>
                  <a:pt x="3261815" y="2333768"/>
                </a:lnTo>
                <a:lnTo>
                  <a:pt x="2634018" y="1699147"/>
                </a:lnTo>
                <a:lnTo>
                  <a:pt x="2381534" y="982639"/>
                </a:lnTo>
                <a:lnTo>
                  <a:pt x="2442949" y="395786"/>
                </a:lnTo>
                <a:lnTo>
                  <a:pt x="259307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368425" y="4433888"/>
            <a:ext cx="231775" cy="231775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>
              <a:defRPr/>
            </a:pPr>
            <a:endParaRPr lang="ru-RU"/>
          </a:p>
        </p:txBody>
      </p:sp>
      <p:sp>
        <p:nvSpPr>
          <p:cNvPr id="29711" name="Rectangle 6"/>
          <p:cNvSpPr txBox="1">
            <a:spLocks noChangeArrowheads="1"/>
          </p:cNvSpPr>
          <p:nvPr/>
        </p:nvSpPr>
        <p:spPr bwMode="auto">
          <a:xfrm>
            <a:off x="9258300" y="6804025"/>
            <a:ext cx="4953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0" tIns="48750" rIns="97500" bIns="48750" anchor="ctr"/>
          <a:lstStyle/>
          <a:p>
            <a:pPr algn="r"/>
            <a:fld id="{800FBEF0-381C-4045-8622-C2EF02FE198E}" type="slidenum">
              <a:rPr lang="ru-RU" sz="1300" b="1">
                <a:solidFill>
                  <a:srgbClr val="898989"/>
                </a:solidFill>
              </a:rPr>
              <a:pPr algn="r"/>
              <a:t>13</a:t>
            </a:fld>
            <a:endParaRPr lang="ru-RU" sz="1300" b="1">
              <a:solidFill>
                <a:srgbClr val="898989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6686550"/>
            <a:ext cx="733425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2421" y="5206517"/>
            <a:ext cx="7076211" cy="190267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4" tIns="45718" rIns="91434" bIns="45718" anchor="ctr"/>
          <a:lstStyle/>
          <a:p>
            <a:pPr algn="just" defTabSz="914343">
              <a:buSzPct val="116000"/>
              <a:defRPr/>
            </a:pPr>
            <a:r>
              <a:rPr lang="ru-RU" sz="14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Результаты:</a:t>
            </a:r>
          </a:p>
          <a:p>
            <a:pPr algn="just" defTabSz="914343">
              <a:buSzPct val="116000"/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повышение надежности и продление срока эксплуатации электрооборудования за счет снижения старения изоляции; </a:t>
            </a:r>
          </a:p>
          <a:p>
            <a:pPr algn="just" defTabSz="914343">
              <a:buSzPct val="116000"/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повышение надежности и устойчивости работы энергосистем; </a:t>
            </a:r>
          </a:p>
          <a:p>
            <a:pPr algn="just" defTabSz="914343">
              <a:buSzPct val="116000"/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повышение уровня пожарной и экологической безопасности электроэнергетики; </a:t>
            </a:r>
          </a:p>
        </p:txBody>
      </p:sp>
      <p:sp>
        <p:nvSpPr>
          <p:cNvPr id="2" name="Скругленный прямоугольник 8"/>
          <p:cNvSpPr/>
          <p:nvPr/>
        </p:nvSpPr>
        <p:spPr>
          <a:xfrm>
            <a:off x="159187" y="1188908"/>
            <a:ext cx="2988541" cy="182357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4" tIns="45718" rIns="91434" bIns="45718" anchor="ctr"/>
          <a:lstStyle/>
          <a:p>
            <a:pPr algn="just" defTabSz="914343">
              <a:buSzPct val="116000"/>
              <a:defRPr/>
            </a:pPr>
            <a:r>
              <a:rPr lang="ru-RU" sz="14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Результаты</a:t>
            </a:r>
            <a:r>
              <a:rPr lang="en-US" sz="14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ru-RU" sz="1400" dirty="0">
              <a:solidFill>
                <a:srgbClr val="0000CC"/>
              </a:solidFill>
              <a:latin typeface="Calibri" pitchFamily="34" charset="0"/>
              <a:cs typeface="Arial" pitchFamily="34" charset="0"/>
            </a:endParaRPr>
          </a:p>
          <a:p>
            <a:pPr algn="just" defTabSz="914343">
              <a:buSzPct val="116000"/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снижение площадей землеотводов;</a:t>
            </a:r>
          </a:p>
          <a:p>
            <a:pPr algn="just" defTabSz="914343">
              <a:buSzPct val="116000"/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сокращение потерь электроэнергии;</a:t>
            </a:r>
          </a:p>
          <a:p>
            <a:pPr algn="just" defTabSz="914343">
              <a:buSzPct val="116000"/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снижение массогабаритных показателей оборудования </a:t>
            </a:r>
          </a:p>
        </p:txBody>
      </p:sp>
      <p:sp>
        <p:nvSpPr>
          <p:cNvPr id="29719" name="Rectangle 24"/>
          <p:cNvSpPr>
            <a:spLocks noChangeArrowheads="1"/>
          </p:cNvSpPr>
          <p:nvPr/>
        </p:nvSpPr>
        <p:spPr bwMode="auto">
          <a:xfrm>
            <a:off x="-1588" y="6243638"/>
            <a:ext cx="2298701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C7A"/>
            </a:prstShdw>
          </a:effectLst>
        </p:spPr>
        <p:txBody>
          <a:bodyPr lIns="91434" tIns="45718" rIns="91434" bIns="45718">
            <a:spAutoFit/>
          </a:bodyPr>
          <a:lstStyle/>
          <a:p>
            <a:pPr defTabSz="912813">
              <a:buSzPct val="116000"/>
            </a:pPr>
            <a:r>
              <a:rPr lang="ru-RU" sz="2500" b="1">
                <a:solidFill>
                  <a:srgbClr val="FF0000"/>
                </a:solidFill>
              </a:rPr>
              <a:t> Ввод </a:t>
            </a:r>
          </a:p>
          <a:p>
            <a:pPr defTabSz="912813">
              <a:buSzPct val="116000"/>
            </a:pPr>
            <a:r>
              <a:rPr lang="ru-RU" sz="2500" b="1">
                <a:solidFill>
                  <a:srgbClr val="FF0000"/>
                </a:solidFill>
              </a:rPr>
              <a:t>2011 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6199188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0" y="0"/>
            <a:ext cx="97536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lvl="1"/>
            <a:r>
              <a:rPr lang="ru-RU" sz="2600" b="1">
                <a:solidFill>
                  <a:srgbClr val="1C58A0"/>
                </a:solidFill>
              </a:rPr>
              <a:t>Применение ВТСП кабеля переменного тока на ПС 110 кВ «Динамо» 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827838" y="828675"/>
            <a:ext cx="27432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rgbClr val="00487E"/>
                </a:solidFill>
              </a:rPr>
              <a:t>Номинальные параметры ВТСП кабельной линии:</a:t>
            </a:r>
          </a:p>
          <a:p>
            <a:pPr marL="284462" indent="-284462"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ru-RU" sz="1500" dirty="0">
                <a:solidFill>
                  <a:srgbClr val="00487E"/>
                </a:solidFill>
              </a:rPr>
              <a:t>Номинальное напряжение: 20 кВ;</a:t>
            </a:r>
          </a:p>
          <a:p>
            <a:pPr marL="284462" indent="-284462"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ru-RU" sz="1500" dirty="0">
                <a:solidFill>
                  <a:srgbClr val="00487E"/>
                </a:solidFill>
              </a:rPr>
              <a:t>Номинальный ток: 1500 А;</a:t>
            </a:r>
          </a:p>
          <a:p>
            <a:pPr marL="284462" indent="-284462"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ru-RU" sz="1500" dirty="0">
                <a:solidFill>
                  <a:srgbClr val="00487E"/>
                </a:solidFill>
              </a:rPr>
              <a:t>Номинальная мощность: 50 МВА;</a:t>
            </a:r>
          </a:p>
          <a:p>
            <a:pPr marL="284462" indent="-284462"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ru-RU" sz="1500" dirty="0">
                <a:solidFill>
                  <a:srgbClr val="00487E"/>
                </a:solidFill>
              </a:rPr>
              <a:t>Длина линии: 200 м;</a:t>
            </a:r>
          </a:p>
          <a:p>
            <a:pPr marL="284462" indent="-284462"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ru-RU" sz="1500" dirty="0">
                <a:solidFill>
                  <a:srgbClr val="00487E"/>
                </a:solidFill>
              </a:rPr>
              <a:t>Хладагент: жидкий азот с температурой 77,4 </a:t>
            </a:r>
            <a:r>
              <a:rPr lang="ru-RU" sz="1500" dirty="0">
                <a:solidFill>
                  <a:srgbClr val="00487E"/>
                </a:solidFill>
              </a:rPr>
              <a:t>К.</a:t>
            </a:r>
            <a:endParaRPr lang="ru-RU" sz="1500" dirty="0">
              <a:solidFill>
                <a:srgbClr val="00487E"/>
              </a:solidFill>
            </a:endParaRPr>
          </a:p>
        </p:txBody>
      </p:sp>
      <p:pic>
        <p:nvPicPr>
          <p:cNvPr id="6" name="Picture 3" descr="C:\Documents and Settings\Saitov-RF\Рабочий стол\Презентация\AI\map_okrug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10" y="3276598"/>
            <a:ext cx="2818825" cy="3821693"/>
          </a:xfrm>
          <a:prstGeom prst="rect">
            <a:avLst/>
          </a:prstGeom>
          <a:noFill/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2285982" y="4572006"/>
            <a:ext cx="4495831" cy="457202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0"/>
          <p:cNvSpPr>
            <a:spLocks noGrp="1"/>
          </p:cNvSpPr>
          <p:nvPr>
            <p:ph type="sldNum" sz="quarter" idx="10"/>
          </p:nvPr>
        </p:nvSpPr>
        <p:spPr>
          <a:xfrm>
            <a:off x="9372600" y="6850063"/>
            <a:ext cx="366713" cy="388937"/>
          </a:xfrm>
        </p:spPr>
        <p:txBody>
          <a:bodyPr rtlCol="0"/>
          <a:lstStyle/>
          <a:p>
            <a:pPr defTabSz="975238">
              <a:defRPr/>
            </a:pPr>
            <a:fld id="{18299F80-035D-4018-AAA3-EF242F5B4D46}" type="slidenum">
              <a:rPr lang="en-US" sz="1200">
                <a:cs typeface="Arial" pitchFamily="34" charset="0"/>
              </a:rPr>
              <a:pPr defTabSz="975238">
                <a:defRPr/>
              </a:pPr>
              <a:t>14</a:t>
            </a:fld>
            <a:endParaRPr lang="en-US" sz="1200" dirty="0"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242425" cy="531813"/>
          </a:xfrm>
          <a:prstGeom prst="rect">
            <a:avLst/>
          </a:prstGeom>
          <a:noFill/>
        </p:spPr>
        <p:txBody>
          <a:bodyPr lIns="104025" tIns="52013" rIns="104025" bIns="52013">
            <a:spAutoFit/>
          </a:bodyPr>
          <a:lstStyle/>
          <a:p>
            <a:pPr eaLnBrk="0" hangingPunct="0">
              <a:defRPr/>
            </a:pPr>
            <a:r>
              <a:rPr lang="ru-RU" altLang="zh-CN" sz="28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613" y="1095375"/>
            <a:ext cx="3916362" cy="3013075"/>
          </a:xfrm>
          <a:prstGeom prst="rect">
            <a:avLst/>
          </a:prstGeom>
          <a:noFill/>
        </p:spPr>
        <p:txBody>
          <a:bodyPr lIns="104025" tIns="52013" rIns="104025" bIns="52013">
            <a:spAutoFit/>
          </a:bodyPr>
          <a:lstStyle/>
          <a:p>
            <a:pPr>
              <a:spcBef>
                <a:spcPts val="640"/>
              </a:spcBef>
              <a:defRPr/>
            </a:pPr>
            <a:r>
              <a:rPr lang="ru-RU" sz="1900" b="1" dirty="0">
                <a:solidFill>
                  <a:srgbClr val="00487E"/>
                </a:solidFill>
              </a:rPr>
              <a:t>Номинальные параметры ВТСП кабельной линии</a:t>
            </a:r>
            <a:r>
              <a:rPr lang="ru-RU" sz="1900" b="1" dirty="0">
                <a:solidFill>
                  <a:srgbClr val="00487E"/>
                </a:solidFill>
              </a:rPr>
              <a:t>:</a:t>
            </a:r>
            <a:endParaRPr lang="en-US" sz="1900" b="1" dirty="0">
              <a:solidFill>
                <a:srgbClr val="00487E"/>
              </a:solidFill>
            </a:endParaRPr>
          </a:p>
          <a:p>
            <a:pPr>
              <a:spcBef>
                <a:spcPts val="640"/>
              </a:spcBef>
              <a:defRPr/>
            </a:pPr>
            <a:endParaRPr lang="ru-RU" sz="1900" b="1" dirty="0">
              <a:solidFill>
                <a:srgbClr val="00487E"/>
              </a:solidFill>
            </a:endParaRPr>
          </a:p>
          <a:p>
            <a:pPr indent="279383">
              <a:spcBef>
                <a:spcPts val="64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ru-RU" sz="1700" dirty="0">
                <a:solidFill>
                  <a:srgbClr val="00487E"/>
                </a:solidFill>
              </a:rPr>
              <a:t>Номинальное напряжение: 20 кВ;</a:t>
            </a:r>
          </a:p>
          <a:p>
            <a:pPr indent="279383">
              <a:spcBef>
                <a:spcPts val="64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ru-RU" sz="1700" dirty="0">
                <a:solidFill>
                  <a:srgbClr val="00487E"/>
                </a:solidFill>
              </a:rPr>
              <a:t>Номинальный ток: 2500 А;</a:t>
            </a:r>
          </a:p>
          <a:p>
            <a:pPr indent="279383">
              <a:spcBef>
                <a:spcPts val="64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ru-RU" sz="1700" dirty="0">
                <a:solidFill>
                  <a:srgbClr val="00487E"/>
                </a:solidFill>
              </a:rPr>
              <a:t>Номинальная мощность: 50 МВт;</a:t>
            </a:r>
          </a:p>
          <a:p>
            <a:pPr indent="279383">
              <a:spcBef>
                <a:spcPts val="64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ru-RU" sz="1700" dirty="0">
                <a:solidFill>
                  <a:srgbClr val="00487E"/>
                </a:solidFill>
              </a:rPr>
              <a:t>Длина линии: 1500 м;</a:t>
            </a:r>
          </a:p>
          <a:p>
            <a:pPr indent="279383">
              <a:spcBef>
                <a:spcPts val="64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ru-RU" sz="1700" dirty="0">
                <a:solidFill>
                  <a:srgbClr val="00487E"/>
                </a:solidFill>
              </a:rPr>
              <a:t>Хладагент: жидкий азот с температурой 77,4 </a:t>
            </a:r>
            <a:r>
              <a:rPr lang="ru-RU" sz="1700" dirty="0">
                <a:solidFill>
                  <a:srgbClr val="00487E"/>
                </a:solidFill>
              </a:rPr>
              <a:t>К.</a:t>
            </a:r>
            <a:endParaRPr lang="ru-RU" sz="1700" dirty="0">
              <a:solidFill>
                <a:srgbClr val="00487E"/>
              </a:solidFill>
            </a:endParaRPr>
          </a:p>
        </p:txBody>
      </p:sp>
      <p:sp>
        <p:nvSpPr>
          <p:cNvPr id="18" name="Прямоугольник 93"/>
          <p:cNvSpPr>
            <a:spLocks noChangeArrowheads="1"/>
          </p:cNvSpPr>
          <p:nvPr/>
        </p:nvSpPr>
        <p:spPr bwMode="auto">
          <a:xfrm>
            <a:off x="4257675" y="1228725"/>
            <a:ext cx="5149850" cy="5184775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lIns="82955" tIns="41478" rIns="82955" bIns="41478" anchor="ctr"/>
          <a:lstStyle/>
          <a:p>
            <a:pPr algn="ctr">
              <a:defRPr/>
            </a:pPr>
            <a:endParaRPr lang="ru-RU" sz="1500" dirty="0">
              <a:latin typeface="Arial" pitchFamily="34" charset="0"/>
            </a:endParaRPr>
          </a:p>
        </p:txBody>
      </p:sp>
      <p:sp>
        <p:nvSpPr>
          <p:cNvPr id="33796" name="Прямоугольник 16"/>
          <p:cNvSpPr>
            <a:spLocks noChangeArrowheads="1"/>
          </p:cNvSpPr>
          <p:nvPr/>
        </p:nvSpPr>
        <p:spPr bwMode="auto">
          <a:xfrm>
            <a:off x="4264025" y="1168400"/>
            <a:ext cx="512445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Цель проекта:</a:t>
            </a:r>
          </a:p>
          <a:p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Разработка ВТСП КЛ постоянного тока </a:t>
            </a: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длиной 1500 м  током 2500А напряжением 20кВ.</a:t>
            </a:r>
          </a:p>
          <a:p>
            <a:endParaRPr lang="ru-RU" sz="200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Задачи проекта</a:t>
            </a:r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: </a:t>
            </a:r>
          </a:p>
          <a:p>
            <a:endParaRPr lang="ru-RU" sz="200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Создание научно-производственной</a:t>
            </a: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базы по производству ВТСП кабеля, </a:t>
            </a: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преобразователей, СКО.</a:t>
            </a:r>
          </a:p>
          <a:p>
            <a:endParaRPr lang="ru-RU" sz="200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Результат проекта</a:t>
            </a:r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  <a:p>
            <a:endParaRPr lang="ru-RU" sz="200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Создание тиражируемого образца </a:t>
            </a: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ВТСП вставки постоянного тока.</a:t>
            </a: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0" y="0"/>
            <a:ext cx="89646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 anchor="b">
            <a:spAutoFit/>
          </a:bodyPr>
          <a:lstStyle/>
          <a:p>
            <a:pPr lvl="1" eaLnBrk="0" hangingPunct="0"/>
            <a:r>
              <a:rPr lang="ru-RU" sz="2600" b="1">
                <a:solidFill>
                  <a:srgbClr val="1C58A0"/>
                </a:solidFill>
              </a:rPr>
              <a:t>ВТСП КЛ постоянного тока </a:t>
            </a:r>
          </a:p>
          <a:p>
            <a:pPr lvl="1" eaLnBrk="0" hangingPunct="0"/>
            <a:r>
              <a:rPr lang="ru-RU" sz="2600" b="1">
                <a:solidFill>
                  <a:srgbClr val="1C58A0"/>
                </a:solidFill>
              </a:rPr>
              <a:t>длиной 1500м  током 2500А напряжением 20кВ</a:t>
            </a:r>
          </a:p>
        </p:txBody>
      </p:sp>
      <p:sp>
        <p:nvSpPr>
          <p:cNvPr id="12" name="Номер слайда 10"/>
          <p:cNvSpPr>
            <a:spLocks noGrp="1"/>
          </p:cNvSpPr>
          <p:nvPr>
            <p:ph type="sldNum" sz="quarter" idx="10"/>
          </p:nvPr>
        </p:nvSpPr>
        <p:spPr>
          <a:xfrm>
            <a:off x="9372600" y="6850063"/>
            <a:ext cx="366713" cy="388937"/>
          </a:xfrm>
        </p:spPr>
        <p:txBody>
          <a:bodyPr rtlCol="0"/>
          <a:lstStyle/>
          <a:p>
            <a:pPr defTabSz="975238">
              <a:defRPr/>
            </a:pPr>
            <a:fld id="{E0144CF9-544A-4D36-A4B0-20AE06986957}" type="slidenum">
              <a:rPr lang="en-US" sz="1200">
                <a:cs typeface="Arial" pitchFamily="34" charset="0"/>
              </a:rPr>
              <a:pPr defTabSz="975238">
                <a:defRPr/>
              </a:pPr>
              <a:t>15</a:t>
            </a:fld>
            <a:endParaRPr lang="en-US" sz="1200" dirty="0">
              <a:cs typeface="Arial" pitchFamily="34" charset="0"/>
            </a:endParaRPr>
          </a:p>
        </p:txBody>
      </p:sp>
      <p:pic>
        <p:nvPicPr>
          <p:cNvPr id="13" name="Picture 2" descr="IMAGE_8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441" y="4485641"/>
            <a:ext cx="2524759" cy="2172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5" descr="Зима 2014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7536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006475" y="1474788"/>
            <a:ext cx="71643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5AB4"/>
                </a:solidFill>
                <a:latin typeface="+mj-lt"/>
                <a:ea typeface="+mj-ea"/>
                <a:cs typeface="+mj-cs"/>
              </a:rPr>
              <a:t>СП кабель ПТ 50 МВт</a:t>
            </a:r>
            <a:endParaRPr lang="ru-RU" dirty="0">
              <a:solidFill>
                <a:srgbClr val="005AB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19" name="Rectangle 144"/>
          <p:cNvSpPr>
            <a:spLocks noChangeArrowheads="1"/>
          </p:cNvSpPr>
          <p:nvPr/>
        </p:nvSpPr>
        <p:spPr bwMode="auto">
          <a:xfrm>
            <a:off x="0" y="0"/>
            <a:ext cx="975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00" tIns="52000" rIns="104000" bIns="52000" anchor="ctr"/>
          <a:lstStyle/>
          <a:p>
            <a:pPr lvl="1"/>
            <a:r>
              <a:rPr lang="ru-RU" sz="2600" b="1">
                <a:solidFill>
                  <a:srgbClr val="1C58A0"/>
                </a:solidFill>
              </a:rPr>
              <a:t>Предварительное предложение для г.Санкт-Петербург</a:t>
            </a:r>
          </a:p>
        </p:txBody>
      </p:sp>
      <p:sp>
        <p:nvSpPr>
          <p:cNvPr id="34820" name="Прямоугольник 124"/>
          <p:cNvSpPr>
            <a:spLocks noChangeArrowheads="1"/>
          </p:cNvSpPr>
          <p:nvPr/>
        </p:nvSpPr>
        <p:spPr bwMode="auto">
          <a:xfrm>
            <a:off x="0" y="741363"/>
            <a:ext cx="94281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marL="476250" algn="just"/>
            <a:r>
              <a:rPr lang="ru-RU" sz="1500">
                <a:solidFill>
                  <a:srgbClr val="00487E"/>
                </a:solidFill>
              </a:rPr>
              <a:t>Сверхпроводящий кабель постоянного тока объединит управляемой связью районы </a:t>
            </a:r>
            <a:br>
              <a:rPr lang="ru-RU" sz="1500">
                <a:solidFill>
                  <a:srgbClr val="00487E"/>
                </a:solidFill>
              </a:rPr>
            </a:br>
            <a:r>
              <a:rPr lang="ru-RU" sz="1500">
                <a:solidFill>
                  <a:srgbClr val="00487E"/>
                </a:solidFill>
              </a:rPr>
              <a:t>С.-Петербурга, примыкающие к Восточной и Центральной подстанциям.</a:t>
            </a: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0"/>
          </p:nvPr>
        </p:nvSpPr>
        <p:spPr>
          <a:xfrm>
            <a:off x="9372600" y="6850063"/>
            <a:ext cx="366713" cy="388937"/>
          </a:xfrm>
        </p:spPr>
        <p:txBody>
          <a:bodyPr rtlCol="0"/>
          <a:lstStyle/>
          <a:p>
            <a:pPr defTabSz="975238">
              <a:defRPr/>
            </a:pPr>
            <a:fld id="{D1957479-5F18-47D8-A0D1-25C11C51B559}" type="slidenum">
              <a:rPr lang="en-US" sz="1200">
                <a:cs typeface="Arial" pitchFamily="34" charset="0"/>
              </a:rPr>
              <a:pPr defTabSz="975238">
                <a:defRPr/>
              </a:pPr>
              <a:t>16</a:t>
            </a:fld>
            <a:endParaRPr lang="en-US" sz="1200" dirty="0"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86550"/>
            <a:ext cx="975360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88"/>
            <a:ext cx="9753600" cy="633412"/>
          </a:xfrm>
        </p:spPr>
        <p:txBody>
          <a:bodyPr lIns="97500" tIns="48750" rIns="97500" bIns="48750"/>
          <a:lstStyle/>
          <a:p>
            <a:pPr defTabSz="973138"/>
            <a:r>
              <a:rPr lang="ru-RU" altLang="zh-CN" sz="2600" smtClean="0">
                <a:solidFill>
                  <a:srgbClr val="00339A"/>
                </a:solidFill>
                <a:latin typeface="Calibri" pitchFamily="34" charset="0"/>
              </a:rPr>
              <a:t>ОАО «ФСК ЕЭС» в Сколково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6313488" cy="2006600"/>
          </a:xfrm>
        </p:spPr>
        <p:txBody>
          <a:bodyPr/>
          <a:lstStyle/>
          <a:p>
            <a:pPr marL="385763" indent="-385763">
              <a:spcAft>
                <a:spcPct val="30000"/>
              </a:spcAft>
              <a:buClr>
                <a:srgbClr val="006600"/>
              </a:buClr>
              <a:buSzPct val="70000"/>
              <a:buFont typeface="Wingdings 2" pitchFamily="18" charset="2"/>
              <a:buChar char="¢"/>
            </a:pPr>
            <a:r>
              <a:rPr lang="ru-RU" sz="1800" smtClean="0">
                <a:solidFill>
                  <a:srgbClr val="0033CC"/>
                </a:solidFill>
                <a:latin typeface="Calibri" pitchFamily="34" charset="0"/>
              </a:rPr>
              <a:t>Осуществить электроснабжение от ПС 500 кВ Очаково (либо от ТЭЦ-25)</a:t>
            </a:r>
            <a:r>
              <a:rPr sz="180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ru-RU" sz="1800" smtClean="0">
                <a:solidFill>
                  <a:srgbClr val="0033CC"/>
                </a:solidFill>
                <a:latin typeface="Calibri" pitchFamily="34" charset="0"/>
              </a:rPr>
              <a:t>до Сколково по кабельной линии из сшитого полиэтилена с сооружением полностью автоматизированной цифровой подстанции на территории Сколково;</a:t>
            </a:r>
          </a:p>
          <a:p>
            <a:pPr marL="385763" indent="-385763">
              <a:spcBef>
                <a:spcPct val="0"/>
              </a:spcBef>
              <a:buClr>
                <a:srgbClr val="006600"/>
              </a:buClr>
              <a:buSzPct val="70000"/>
              <a:buFont typeface="Wingdings 2" pitchFamily="18" charset="2"/>
              <a:buChar char="¢"/>
            </a:pPr>
            <a:r>
              <a:rPr lang="ru-RU" sz="1800" smtClean="0">
                <a:solidFill>
                  <a:srgbClr val="0033CC"/>
                </a:solidFill>
                <a:latin typeface="Calibri" pitchFamily="34" charset="0"/>
              </a:rPr>
              <a:t>Сооружение цифровой подстанции закрытого исполнения с применением КРУЭ без</a:t>
            </a:r>
            <a:r>
              <a:rPr sz="180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ru-RU" sz="1800" smtClean="0">
                <a:solidFill>
                  <a:srgbClr val="0033CC"/>
                </a:solidFill>
                <a:latin typeface="Calibri" pitchFamily="34" charset="0"/>
              </a:rPr>
              <a:t>обслуживающего персонала.</a:t>
            </a:r>
            <a:r>
              <a:rPr lang="ru-RU" sz="1800" b="1" smtClean="0">
                <a:solidFill>
                  <a:srgbClr val="0033CC"/>
                </a:solidFill>
                <a:latin typeface="Calibri" pitchFamily="34" charset="0"/>
              </a:rPr>
              <a:t>      </a:t>
            </a:r>
            <a:endParaRPr lang="ru-RU" sz="1800" smtClean="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4101" name="Рисунок 4" descr="1271851331_2426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1185863"/>
            <a:ext cx="3324225" cy="219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754438"/>
            <a:ext cx="9753600" cy="341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7530" tIns="48765" rIns="97530" bIns="48765"/>
          <a:lstStyle/>
          <a:p>
            <a:pPr marL="386056" indent="-386056" eaLnBrk="0" hangingPunct="0">
              <a:spcBef>
                <a:spcPts val="0"/>
              </a:spcBef>
              <a:buClr>
                <a:srgbClr val="006600"/>
              </a:buClr>
              <a:buSzPct val="70000"/>
              <a:buFont typeface="Wingdings 2" pitchFamily="18" charset="2"/>
              <a:buChar char="¢"/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Создание центров </a:t>
            </a:r>
            <a:r>
              <a:rPr lang="ru-RU" sz="1800" dirty="0">
                <a:solidFill>
                  <a:srgbClr val="0033CC"/>
                </a:solidFill>
                <a:cs typeface="+mn-cs"/>
              </a:rPr>
              <a:t>питания (ПС 220/20 кВ «</a:t>
            </a:r>
            <a:r>
              <a:rPr lang="ru-RU" sz="1800" dirty="0" err="1">
                <a:solidFill>
                  <a:srgbClr val="0033CC"/>
                </a:solidFill>
                <a:cs typeface="+mn-cs"/>
              </a:rPr>
              <a:t>Сколково</a:t>
            </a:r>
            <a:r>
              <a:rPr lang="ru-RU" sz="1800" dirty="0">
                <a:solidFill>
                  <a:srgbClr val="0033CC"/>
                </a:solidFill>
                <a:cs typeface="+mn-cs"/>
              </a:rPr>
              <a:t>») </a:t>
            </a:r>
            <a:r>
              <a:rPr lang="ru-RU" sz="1800" dirty="0">
                <a:solidFill>
                  <a:srgbClr val="0033CC"/>
                </a:solidFill>
                <a:cs typeface="+mn-cs"/>
              </a:rPr>
              <a:t>на территории </a:t>
            </a:r>
            <a:r>
              <a:rPr lang="ru-RU" sz="1800" dirty="0" err="1">
                <a:solidFill>
                  <a:srgbClr val="0033CC"/>
                </a:solidFill>
                <a:cs typeface="+mn-cs"/>
              </a:rPr>
              <a:t>иннограда</a:t>
            </a:r>
            <a:r>
              <a:rPr lang="ru-RU" sz="1800" dirty="0">
                <a:solidFill>
                  <a:srgbClr val="0033CC"/>
                </a:solidFill>
                <a:cs typeface="+mn-cs"/>
              </a:rPr>
              <a:t> </a:t>
            </a:r>
            <a:r>
              <a:rPr lang="ru-RU" sz="1800" dirty="0" err="1">
                <a:solidFill>
                  <a:srgbClr val="0033CC"/>
                </a:solidFill>
                <a:cs typeface="+mn-cs"/>
              </a:rPr>
              <a:t>Сколково</a:t>
            </a:r>
            <a:r>
              <a:rPr lang="ru-RU" sz="1800" dirty="0">
                <a:solidFill>
                  <a:srgbClr val="0033CC"/>
                </a:solidFill>
                <a:cs typeface="+mn-cs"/>
              </a:rPr>
              <a:t> с применением современных цифровых автоматизированных технологий;</a:t>
            </a:r>
            <a:endParaRPr lang="en-US" sz="1800" dirty="0">
              <a:solidFill>
                <a:srgbClr val="0033CC"/>
              </a:solidFill>
              <a:cs typeface="+mn-cs"/>
            </a:endParaRPr>
          </a:p>
          <a:p>
            <a:pPr marL="386056" indent="-386056" eaLnBrk="0" hangingPunct="0">
              <a:spcBef>
                <a:spcPts val="0"/>
              </a:spcBef>
              <a:buClr>
                <a:srgbClr val="006600"/>
              </a:buClr>
              <a:buSzPct val="70000"/>
              <a:buFont typeface="Wingdings 2" pitchFamily="18" charset="2"/>
              <a:buChar char="¢"/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Построение электрической и информационной сети внутреннего электроснабжения объектов </a:t>
            </a:r>
            <a:r>
              <a:rPr lang="ru-RU" sz="1800" dirty="0" err="1">
                <a:solidFill>
                  <a:srgbClr val="0033CC"/>
                </a:solidFill>
                <a:cs typeface="+mn-cs"/>
              </a:rPr>
              <a:t>Иннограда</a:t>
            </a:r>
            <a:r>
              <a:rPr lang="ru-RU" sz="1800" dirty="0">
                <a:solidFill>
                  <a:srgbClr val="0033CC"/>
                </a:solidFill>
                <a:cs typeface="+mn-cs"/>
              </a:rPr>
              <a:t> </a:t>
            </a:r>
            <a:r>
              <a:rPr lang="ru-RU" sz="1800" dirty="0" err="1">
                <a:solidFill>
                  <a:srgbClr val="0033CC"/>
                </a:solidFill>
                <a:cs typeface="+mn-cs"/>
              </a:rPr>
              <a:t>Сколково</a:t>
            </a:r>
            <a:r>
              <a:rPr lang="ru-RU" sz="1800" dirty="0">
                <a:solidFill>
                  <a:srgbClr val="0033CC"/>
                </a:solidFill>
                <a:cs typeface="+mn-cs"/>
              </a:rPr>
              <a:t> с возможностью дальнейшей реализации технологии «умный город»;</a:t>
            </a:r>
          </a:p>
          <a:p>
            <a:pPr marL="386056" indent="-386056" eaLnBrk="0" hangingPunct="0">
              <a:spcBef>
                <a:spcPts val="0"/>
              </a:spcBef>
              <a:buClr>
                <a:srgbClr val="006600"/>
              </a:buClr>
              <a:buSzPct val="70000"/>
              <a:buFont typeface="Wingdings 2" pitchFamily="18" charset="2"/>
              <a:buChar char="¢"/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Установка интеллектуальных счетчиков электроэнергии;</a:t>
            </a:r>
          </a:p>
          <a:p>
            <a:pPr marL="386056" indent="-386056" eaLnBrk="0" hangingPunct="0">
              <a:spcBef>
                <a:spcPts val="0"/>
              </a:spcBef>
              <a:buClr>
                <a:srgbClr val="006600"/>
              </a:buClr>
              <a:buSzPct val="70000"/>
              <a:buFont typeface="Wingdings 2" pitchFamily="18" charset="2"/>
              <a:buChar char="¢"/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Применение систем хранения электроэнергии на базе аккумуляторных батарей большой мощности для обеспечения бесперебойного и автономного питания наиболее ответственных </a:t>
            </a:r>
            <a:r>
              <a:rPr lang="ru-RU" sz="1800" dirty="0" err="1">
                <a:solidFill>
                  <a:srgbClr val="0033CC"/>
                </a:solidFill>
                <a:cs typeface="+mn-cs"/>
              </a:rPr>
              <a:t>электроприемников</a:t>
            </a:r>
            <a:r>
              <a:rPr lang="ru-RU" sz="1800" dirty="0">
                <a:solidFill>
                  <a:srgbClr val="0033CC"/>
                </a:solidFill>
                <a:cs typeface="+mn-cs"/>
              </a:rPr>
              <a:t> комплекса;</a:t>
            </a:r>
          </a:p>
          <a:p>
            <a:pPr marL="386056" indent="-386056" eaLnBrk="0" hangingPunct="0">
              <a:spcBef>
                <a:spcPts val="0"/>
              </a:spcBef>
              <a:buClr>
                <a:srgbClr val="006600"/>
              </a:buClr>
              <a:buSzPct val="70000"/>
              <a:buFont typeface="Wingdings 2" pitchFamily="18" charset="2"/>
              <a:buChar char="¢"/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Создание инфраструктуры и сети зарядных станций для электромобилей;</a:t>
            </a:r>
          </a:p>
          <a:p>
            <a:pPr marL="386056" indent="-386056" eaLnBrk="0" hangingPunct="0">
              <a:spcBef>
                <a:spcPts val="0"/>
              </a:spcBef>
              <a:buClr>
                <a:srgbClr val="006600"/>
              </a:buClr>
              <a:buSzPct val="70000"/>
              <a:buFont typeface="Wingdings 2" pitchFamily="18" charset="2"/>
              <a:buChar char="¢"/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Создание единого центра мониторинга состояния оборудования и активно-адаптивного управления для обеспечения надежного электроснабжения.      </a:t>
            </a: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746125"/>
            <a:ext cx="6316663" cy="403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indent="363538" eaLnBrk="0" hangingPunct="0">
              <a:lnSpc>
                <a:spcPct val="90000"/>
              </a:lnSpc>
              <a:spcBef>
                <a:spcPts val="1063"/>
              </a:spcBef>
              <a:buClr>
                <a:schemeClr val="accent2"/>
              </a:buClr>
            </a:pPr>
            <a:r>
              <a:rPr lang="ru-RU" sz="2200" b="1">
                <a:solidFill>
                  <a:srgbClr val="0033CC"/>
                </a:solidFill>
              </a:rPr>
              <a:t>Обеспечение внешнего энергоснабжения:</a:t>
            </a:r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0" y="3390900"/>
            <a:ext cx="6516688" cy="403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indent="363538" eaLnBrk="0" hangingPunct="0">
              <a:lnSpc>
                <a:spcPct val="90000"/>
              </a:lnSpc>
              <a:spcBef>
                <a:spcPts val="1063"/>
              </a:spcBef>
              <a:buClr>
                <a:schemeClr val="accent2"/>
              </a:buClr>
            </a:pPr>
            <a:r>
              <a:rPr lang="ru-RU" sz="2200" b="1">
                <a:solidFill>
                  <a:srgbClr val="0033CC"/>
                </a:solidFill>
              </a:rPr>
              <a:t>Обеспечение внутреннего энергоснабжения: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58300" y="6862763"/>
            <a:ext cx="495300" cy="387350"/>
          </a:xfrm>
        </p:spPr>
        <p:txBody>
          <a:bodyPr lIns="97500" tIns="48765" rIns="97530" bIns="48765"/>
          <a:lstStyle/>
          <a:p>
            <a:pPr algn="r" defTabSz="974725" fontAlgn="base">
              <a:spcBef>
                <a:spcPct val="0"/>
              </a:spcBef>
              <a:spcAft>
                <a:spcPct val="0"/>
              </a:spcAft>
              <a:defRPr/>
            </a:pPr>
            <a:fld id="{5A274CE4-7987-410B-B0F3-9D17A14FF538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pPr algn="r" defTabSz="974725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1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6686550"/>
            <a:ext cx="733425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9263" y="798513"/>
            <a:ext cx="9048750" cy="5324475"/>
          </a:xfrm>
          <a:prstGeom prst="roundRect">
            <a:avLst/>
          </a:prstGeom>
          <a:solidFill>
            <a:srgbClr val="99CCFF">
              <a:alpha val="10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9091" name="Object 2"/>
          <p:cNvGraphicFramePr>
            <a:graphicFrameLocks noChangeAspect="1"/>
          </p:cNvGraphicFramePr>
          <p:nvPr/>
        </p:nvGraphicFramePr>
        <p:xfrm>
          <a:off x="501650" y="969963"/>
          <a:ext cx="8740775" cy="5153025"/>
        </p:xfrm>
        <a:graphic>
          <a:graphicData uri="http://schemas.openxmlformats.org/presentationml/2006/ole">
            <p:oleObj spid="_x0000_s89091" r:id="rId4" imgW="8742422" imgH="5151566" progId="Excel.Sheet.8">
              <p:embed/>
            </p:oleObj>
          </a:graphicData>
        </a:graphic>
      </p:graphicFrame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0" y="177800"/>
            <a:ext cx="9753600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7506" tIns="48753" rIns="97506" bIns="48753" anchor="ctr"/>
          <a:lstStyle/>
          <a:p>
            <a:pPr eaLnBrk="0" hangingPunct="0">
              <a:defRPr/>
            </a:pPr>
            <a:r>
              <a:rPr lang="ru-RU" altLang="zh-CN" sz="2600" dirty="0">
                <a:solidFill>
                  <a:srgbClr val="00339A"/>
                </a:solidFill>
                <a:ea typeface="+mj-ea"/>
                <a:cs typeface="+mj-cs"/>
              </a:rPr>
              <a:t>Применение аккумуляторных батарей большой мощности</a:t>
            </a:r>
            <a:r>
              <a:rPr lang="en-US" altLang="zh-CN" sz="2600" dirty="0">
                <a:solidFill>
                  <a:srgbClr val="00339A"/>
                </a:solidFill>
                <a:ea typeface="+mj-ea"/>
                <a:cs typeface="+mj-cs"/>
              </a:rPr>
              <a:t> (</a:t>
            </a:r>
            <a:r>
              <a:rPr lang="ru-RU" altLang="zh-CN" sz="2600" dirty="0">
                <a:solidFill>
                  <a:srgbClr val="00339A"/>
                </a:solidFill>
                <a:ea typeface="+mj-ea"/>
                <a:cs typeface="+mj-cs"/>
              </a:rPr>
              <a:t>АББМ)</a:t>
            </a:r>
          </a:p>
        </p:txBody>
      </p:sp>
      <p:sp>
        <p:nvSpPr>
          <p:cNvPr id="89095" name="Text Box 26"/>
          <p:cNvSpPr txBox="1">
            <a:spLocks noChangeArrowheads="1"/>
          </p:cNvSpPr>
          <p:nvPr/>
        </p:nvSpPr>
        <p:spPr bwMode="auto">
          <a:xfrm>
            <a:off x="2427288" y="811213"/>
            <a:ext cx="5045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800" b="1">
                <a:solidFill>
                  <a:srgbClr val="00339A"/>
                </a:solidFill>
              </a:rPr>
              <a:t>Применение АББМ в ЕЭС России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900488" y="4659313"/>
            <a:ext cx="827087" cy="433387"/>
          </a:xfrm>
          <a:prstGeom prst="wedgeRoundRectCallout">
            <a:avLst>
              <a:gd name="adj1" fmla="val -61718"/>
              <a:gd name="adj2" fmla="val -69018"/>
              <a:gd name="adj3" fmla="val 16667"/>
            </a:avLst>
          </a:prstGeom>
          <a:solidFill>
            <a:srgbClr val="FFFF00">
              <a:alpha val="4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0033CC"/>
                </a:solidFill>
                <a:latin typeface="Calibri" pitchFamily="34" charset="0"/>
                <a:cs typeface="Arial" charset="0"/>
              </a:rPr>
              <a:t>Лето</a:t>
            </a:r>
            <a:endParaRPr lang="ru-RU" sz="700">
              <a:solidFill>
                <a:srgbClr val="0033C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832100" y="3481388"/>
            <a:ext cx="828675" cy="431800"/>
          </a:xfrm>
          <a:prstGeom prst="wedgeRoundRectCallout">
            <a:avLst>
              <a:gd name="adj1" fmla="val -30279"/>
              <a:gd name="adj2" fmla="val -156231"/>
              <a:gd name="adj3" fmla="val 16667"/>
            </a:avLst>
          </a:prstGeom>
          <a:solidFill>
            <a:srgbClr val="00339A">
              <a:alpha val="40000"/>
            </a:srgbClr>
          </a:solidFill>
          <a:ln w="6350">
            <a:solidFill>
              <a:srgbClr val="003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0033CC"/>
                </a:solidFill>
                <a:latin typeface="Calibri" pitchFamily="34" charset="0"/>
                <a:cs typeface="Arial" charset="0"/>
              </a:rPr>
              <a:t>Зима</a:t>
            </a:r>
            <a:endParaRPr lang="ru-RU" sz="700">
              <a:solidFill>
                <a:srgbClr val="0033C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4538663" y="2536825"/>
            <a:ext cx="1943100" cy="1039813"/>
          </a:xfrm>
          <a:prstGeom prst="wedgeRoundRectCallout">
            <a:avLst>
              <a:gd name="adj1" fmla="val -11994"/>
              <a:gd name="adj2" fmla="val 113880"/>
              <a:gd name="adj3" fmla="val 16667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099" name="Rectangle 19"/>
          <p:cNvSpPr>
            <a:spLocks noChangeArrowheads="1"/>
          </p:cNvSpPr>
          <p:nvPr/>
        </p:nvSpPr>
        <p:spPr bwMode="auto">
          <a:xfrm>
            <a:off x="406400" y="6143625"/>
            <a:ext cx="8867775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7515" tIns="48757" rIns="97515" bIns="48757" anchor="ctr">
            <a:spAutoFit/>
          </a:bodyPr>
          <a:lstStyle/>
          <a:p>
            <a:pPr algn="just" eaLnBrk="0" hangingPunct="0"/>
            <a:r>
              <a:rPr lang="ru-RU" sz="2000">
                <a:solidFill>
                  <a:srgbClr val="00339A"/>
                </a:solidFill>
              </a:rPr>
              <a:t>Применение АББМ на примере ЕЭС России позволит сгладить пики нагрузки до 5 ГВт зимой и 4 ГВт летом и сократить объемы ввода «пиковой» генерации.</a:t>
            </a:r>
          </a:p>
        </p:txBody>
      </p:sp>
      <p:sp>
        <p:nvSpPr>
          <p:cNvPr id="89100" name="Полилиния 12"/>
          <p:cNvSpPr>
            <a:spLocks/>
          </p:cNvSpPr>
          <p:nvPr/>
        </p:nvSpPr>
        <p:spPr bwMode="auto">
          <a:xfrm>
            <a:off x="5638800" y="1743075"/>
            <a:ext cx="1866900" cy="304800"/>
          </a:xfrm>
          <a:custGeom>
            <a:avLst/>
            <a:gdLst>
              <a:gd name="T0" fmla="*/ 0 w 10103"/>
              <a:gd name="T1" fmla="*/ 8564606 h 10000"/>
              <a:gd name="T2" fmla="*/ 344943873 w 10103"/>
              <a:gd name="T3" fmla="*/ 9290182 h 10000"/>
              <a:gd name="T4" fmla="*/ 320361154 w 10103"/>
              <a:gd name="T5" fmla="*/ 7257500 h 10000"/>
              <a:gd name="T6" fmla="*/ 318585724 w 10103"/>
              <a:gd name="T7" fmla="*/ 6386992 h 10000"/>
              <a:gd name="T8" fmla="*/ 253475602 w 10103"/>
              <a:gd name="T9" fmla="*/ 2032681 h 10000"/>
              <a:gd name="T10" fmla="*/ 197105888 w 10103"/>
              <a:gd name="T11" fmla="*/ 0 h 10000"/>
              <a:gd name="T12" fmla="*/ 139916968 w 10103"/>
              <a:gd name="T13" fmla="*/ 3193968 h 10000"/>
              <a:gd name="T14" fmla="*/ 82693701 w 10103"/>
              <a:gd name="T15" fmla="*/ 4646006 h 10000"/>
              <a:gd name="T16" fmla="*/ 853530 w 10103"/>
              <a:gd name="T17" fmla="*/ 6531924 h 10000"/>
              <a:gd name="T18" fmla="*/ 0 w 10103"/>
              <a:gd name="T19" fmla="*/ 8564606 h 1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103"/>
              <a:gd name="T31" fmla="*/ 0 h 10000"/>
              <a:gd name="T32" fmla="*/ 10103 w 10103"/>
              <a:gd name="T33" fmla="*/ 10000 h 1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103" h="10000">
                <a:moveTo>
                  <a:pt x="0" y="9219"/>
                </a:moveTo>
                <a:lnTo>
                  <a:pt x="10103" y="10000"/>
                </a:lnTo>
                <a:lnTo>
                  <a:pt x="9383" y="7812"/>
                </a:lnTo>
                <a:cubicBezTo>
                  <a:pt x="9365" y="7500"/>
                  <a:pt x="9348" y="7187"/>
                  <a:pt x="9331" y="6875"/>
                </a:cubicBezTo>
                <a:lnTo>
                  <a:pt x="7424" y="2188"/>
                </a:lnTo>
                <a:lnTo>
                  <a:pt x="5773" y="0"/>
                </a:lnTo>
                <a:lnTo>
                  <a:pt x="4098" y="3438"/>
                </a:lnTo>
                <a:lnTo>
                  <a:pt x="2422" y="5001"/>
                </a:lnTo>
                <a:lnTo>
                  <a:pt x="25" y="7031"/>
                </a:lnTo>
                <a:cubicBezTo>
                  <a:pt x="17" y="7812"/>
                  <a:pt x="8" y="8438"/>
                  <a:pt x="0" y="9219"/>
                </a:cubicBezTo>
                <a:close/>
              </a:path>
            </a:pathLst>
          </a:custGeom>
          <a:solidFill>
            <a:srgbClr val="00339A">
              <a:alpha val="30196"/>
            </a:srgbClr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9101" name="Полилиния 15"/>
          <p:cNvSpPr>
            <a:spLocks/>
          </p:cNvSpPr>
          <p:nvPr/>
        </p:nvSpPr>
        <p:spPr bwMode="auto">
          <a:xfrm>
            <a:off x="1284288" y="2044700"/>
            <a:ext cx="2787650" cy="1317625"/>
          </a:xfrm>
          <a:custGeom>
            <a:avLst/>
            <a:gdLst>
              <a:gd name="T0" fmla="*/ 3187399 w 10000"/>
              <a:gd name="T1" fmla="*/ 2828150 h 10000"/>
              <a:gd name="T2" fmla="*/ 777388585 w 10000"/>
              <a:gd name="T3" fmla="*/ 0 h 10000"/>
              <a:gd name="T4" fmla="*/ 532200229 w 10000"/>
              <a:gd name="T5" fmla="*/ 108668082 h 10000"/>
              <a:gd name="T6" fmla="*/ 444899706 w 10000"/>
              <a:gd name="T7" fmla="*/ 142762571 h 10000"/>
              <a:gd name="T8" fmla="*/ 309789333 w 10000"/>
              <a:gd name="T9" fmla="*/ 167695584 h 10000"/>
              <a:gd name="T10" fmla="*/ 188050405 w 10000"/>
              <a:gd name="T11" fmla="*/ 173508152 h 10000"/>
              <a:gd name="T12" fmla="*/ 90021581 w 10000"/>
              <a:gd name="T13" fmla="*/ 165734958 h 10000"/>
              <a:gd name="T14" fmla="*/ 0 w 10000"/>
              <a:gd name="T15" fmla="*/ 142641086 h 10000"/>
              <a:gd name="T16" fmla="*/ 3187399 w 10000"/>
              <a:gd name="T17" fmla="*/ 2828150 h 1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00"/>
              <a:gd name="T28" fmla="*/ 0 h 10000"/>
              <a:gd name="T29" fmla="*/ 10000 w 10000"/>
              <a:gd name="T30" fmla="*/ 10000 h 1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00" h="10000">
                <a:moveTo>
                  <a:pt x="41" y="163"/>
                </a:moveTo>
                <a:lnTo>
                  <a:pt x="10000" y="0"/>
                </a:lnTo>
                <a:cubicBezTo>
                  <a:pt x="8663" y="1690"/>
                  <a:pt x="7977" y="3342"/>
                  <a:pt x="6846" y="6263"/>
                </a:cubicBezTo>
                <a:lnTo>
                  <a:pt x="5723" y="8228"/>
                </a:lnTo>
                <a:lnTo>
                  <a:pt x="3985" y="9665"/>
                </a:lnTo>
                <a:lnTo>
                  <a:pt x="2419" y="10000"/>
                </a:lnTo>
                <a:lnTo>
                  <a:pt x="1158" y="9552"/>
                </a:lnTo>
                <a:lnTo>
                  <a:pt x="0" y="8221"/>
                </a:lnTo>
                <a:cubicBezTo>
                  <a:pt x="25" y="5535"/>
                  <a:pt x="16" y="2849"/>
                  <a:pt x="41" y="16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9102" name="Полилиния 16"/>
          <p:cNvSpPr>
            <a:spLocks/>
          </p:cNvSpPr>
          <p:nvPr/>
        </p:nvSpPr>
        <p:spPr bwMode="auto">
          <a:xfrm>
            <a:off x="7553325" y="2044700"/>
            <a:ext cx="1138238" cy="817563"/>
          </a:xfrm>
          <a:custGeom>
            <a:avLst/>
            <a:gdLst>
              <a:gd name="T0" fmla="*/ 0 w 10437"/>
              <a:gd name="T1" fmla="*/ 966002 h 10685"/>
              <a:gd name="T2" fmla="*/ 44412218 w 10437"/>
              <a:gd name="T3" fmla="*/ 19553488 h 10685"/>
              <a:gd name="T4" fmla="*/ 88812440 w 10437"/>
              <a:gd name="T5" fmla="*/ 46155699 h 10685"/>
              <a:gd name="T6" fmla="*/ 113171400 w 10437"/>
              <a:gd name="T7" fmla="*/ 62184902 h 10685"/>
              <a:gd name="T8" fmla="*/ 120819224 w 10437"/>
              <a:gd name="T9" fmla="*/ 62553704 h 10685"/>
              <a:gd name="T10" fmla="*/ 120331516 w 10437"/>
              <a:gd name="T11" fmla="*/ 37163418 h 10685"/>
              <a:gd name="T12" fmla="*/ 108056911 w 10437"/>
              <a:gd name="T13" fmla="*/ 35096825 h 10685"/>
              <a:gd name="T14" fmla="*/ 124137638 w 10437"/>
              <a:gd name="T15" fmla="*/ 33521993 h 10685"/>
              <a:gd name="T16" fmla="*/ 118666420 w 10437"/>
              <a:gd name="T17" fmla="*/ 29874753 h 10685"/>
              <a:gd name="T18" fmla="*/ 121473353 w 10437"/>
              <a:gd name="T19" fmla="*/ 0 h 10685"/>
              <a:gd name="T20" fmla="*/ 0 w 10437"/>
              <a:gd name="T21" fmla="*/ 966002 h 106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437"/>
              <a:gd name="T34" fmla="*/ 0 h 10685"/>
              <a:gd name="T35" fmla="*/ 10437 w 10437"/>
              <a:gd name="T36" fmla="*/ 10685 h 106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437" h="10685">
                <a:moveTo>
                  <a:pt x="0" y="165"/>
                </a:moveTo>
                <a:lnTo>
                  <a:pt x="3734" y="3340"/>
                </a:lnTo>
                <a:lnTo>
                  <a:pt x="7467" y="7884"/>
                </a:lnTo>
                <a:lnTo>
                  <a:pt x="9515" y="10622"/>
                </a:lnTo>
                <a:lnTo>
                  <a:pt x="10158" y="10685"/>
                </a:lnTo>
                <a:cubicBezTo>
                  <a:pt x="10144" y="9508"/>
                  <a:pt x="10130" y="7524"/>
                  <a:pt x="10117" y="6348"/>
                </a:cubicBezTo>
                <a:lnTo>
                  <a:pt x="9085" y="5995"/>
                </a:lnTo>
                <a:lnTo>
                  <a:pt x="10437" y="5726"/>
                </a:lnTo>
                <a:lnTo>
                  <a:pt x="9977" y="5103"/>
                </a:lnTo>
                <a:cubicBezTo>
                  <a:pt x="9963" y="3423"/>
                  <a:pt x="10381" y="1597"/>
                  <a:pt x="10213" y="0"/>
                </a:cubicBezTo>
                <a:lnTo>
                  <a:pt x="0" y="165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9103" name="Полилиния 17"/>
          <p:cNvSpPr>
            <a:spLocks/>
          </p:cNvSpPr>
          <p:nvPr/>
        </p:nvSpPr>
        <p:spPr bwMode="auto">
          <a:xfrm>
            <a:off x="6781800" y="4314825"/>
            <a:ext cx="1981200" cy="390525"/>
          </a:xfrm>
          <a:custGeom>
            <a:avLst/>
            <a:gdLst>
              <a:gd name="T0" fmla="*/ 0 w 10000"/>
              <a:gd name="T1" fmla="*/ 186046 h 10000"/>
              <a:gd name="T2" fmla="*/ 113200622 w 10000"/>
              <a:gd name="T3" fmla="*/ 4880039 h 10000"/>
              <a:gd name="T4" fmla="*/ 169840334 w 10000"/>
              <a:gd name="T5" fmla="*/ 8469940 h 10000"/>
              <a:gd name="T6" fmla="*/ 235860876 w 10000"/>
              <a:gd name="T7" fmla="*/ 9028078 h 10000"/>
              <a:gd name="T8" fmla="*/ 293442451 w 10000"/>
              <a:gd name="T9" fmla="*/ 8444009 h 10000"/>
              <a:gd name="T10" fmla="*/ 337796548 w 10000"/>
              <a:gd name="T11" fmla="*/ 13255434 h 10000"/>
              <a:gd name="T12" fmla="*/ 381208388 w 10000"/>
              <a:gd name="T13" fmla="*/ 15250156 h 10000"/>
              <a:gd name="T14" fmla="*/ 383092508 w 10000"/>
              <a:gd name="T15" fmla="*/ 13455226 h 10000"/>
              <a:gd name="T16" fmla="*/ 364212472 w 10000"/>
              <a:gd name="T17" fmla="*/ 12457865 h 10000"/>
              <a:gd name="T18" fmla="*/ 392512714 w 10000"/>
              <a:gd name="T19" fmla="*/ 11860049 h 10000"/>
              <a:gd name="T20" fmla="*/ 380266327 w 10000"/>
              <a:gd name="T21" fmla="*/ 10862688 h 10000"/>
              <a:gd name="T22" fmla="*/ 380266327 w 10000"/>
              <a:gd name="T23" fmla="*/ 0 h 10000"/>
              <a:gd name="T24" fmla="*/ 0 w 10000"/>
              <a:gd name="T25" fmla="*/ 1860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00"/>
              <a:gd name="T40" fmla="*/ 0 h 10000"/>
              <a:gd name="T41" fmla="*/ 10000 w 10000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00" h="10000">
                <a:moveTo>
                  <a:pt x="0" y="122"/>
                </a:moveTo>
                <a:lnTo>
                  <a:pt x="2884" y="3200"/>
                </a:lnTo>
                <a:lnTo>
                  <a:pt x="4327" y="5554"/>
                </a:lnTo>
                <a:lnTo>
                  <a:pt x="6009" y="5920"/>
                </a:lnTo>
                <a:lnTo>
                  <a:pt x="7476" y="5537"/>
                </a:lnTo>
                <a:lnTo>
                  <a:pt x="8606" y="8692"/>
                </a:lnTo>
                <a:lnTo>
                  <a:pt x="9712" y="10000"/>
                </a:lnTo>
                <a:cubicBezTo>
                  <a:pt x="9728" y="9608"/>
                  <a:pt x="9744" y="9215"/>
                  <a:pt x="9760" y="8823"/>
                </a:cubicBezTo>
                <a:lnTo>
                  <a:pt x="9279" y="8169"/>
                </a:lnTo>
                <a:lnTo>
                  <a:pt x="10000" y="7777"/>
                </a:lnTo>
                <a:lnTo>
                  <a:pt x="9688" y="7123"/>
                </a:lnTo>
                <a:lnTo>
                  <a:pt x="968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9104" name="TextBox 26"/>
          <p:cNvSpPr txBox="1">
            <a:spLocks noChangeArrowheads="1"/>
          </p:cNvSpPr>
          <p:nvPr/>
        </p:nvSpPr>
        <p:spPr bwMode="auto">
          <a:xfrm>
            <a:off x="6196013" y="172402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00">
                <a:solidFill>
                  <a:srgbClr val="00339A"/>
                </a:solidFill>
              </a:rPr>
              <a:t>Разряд </a:t>
            </a:r>
          </a:p>
          <a:p>
            <a:pPr algn="ctr"/>
            <a:r>
              <a:rPr lang="ru-RU" sz="900">
                <a:solidFill>
                  <a:srgbClr val="00339A"/>
                </a:solidFill>
              </a:rPr>
              <a:t>(выдача мощности)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21500" y="4073525"/>
            <a:ext cx="20891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dirty="0">
                <a:solidFill>
                  <a:srgbClr val="FF0000"/>
                </a:solidFill>
                <a:cs typeface="Arial" pitchFamily="34" charset="0"/>
              </a:rPr>
              <a:t>Заряд (запас мощности)</a:t>
            </a:r>
            <a:endParaRPr lang="ru-RU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9106" name="Полилиния 32"/>
          <p:cNvSpPr>
            <a:spLocks/>
          </p:cNvSpPr>
          <p:nvPr/>
        </p:nvSpPr>
        <p:spPr bwMode="auto">
          <a:xfrm>
            <a:off x="4210050" y="4133850"/>
            <a:ext cx="2409825" cy="166688"/>
          </a:xfrm>
          <a:custGeom>
            <a:avLst/>
            <a:gdLst>
              <a:gd name="T0" fmla="*/ 0 w 10000"/>
              <a:gd name="T1" fmla="*/ 2778506 h 10000"/>
              <a:gd name="T2" fmla="*/ 80953250 w 10000"/>
              <a:gd name="T3" fmla="*/ 1144197 h 10000"/>
              <a:gd name="T4" fmla="*/ 205925310 w 10000"/>
              <a:gd name="T5" fmla="*/ 653784 h 10000"/>
              <a:gd name="T6" fmla="*/ 284555519 w 10000"/>
              <a:gd name="T7" fmla="*/ 326758 h 10000"/>
              <a:gd name="T8" fmla="*/ 360920916 w 10000"/>
              <a:gd name="T9" fmla="*/ 0 h 10000"/>
              <a:gd name="T10" fmla="*/ 447681329 w 10000"/>
              <a:gd name="T11" fmla="*/ 821888 h 10000"/>
              <a:gd name="T12" fmla="*/ 580725426 w 10000"/>
              <a:gd name="T13" fmla="*/ 2778506 h 10000"/>
              <a:gd name="T14" fmla="*/ 0 w 10000"/>
              <a:gd name="T15" fmla="*/ 2778506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10000"/>
                </a:moveTo>
                <a:lnTo>
                  <a:pt x="1394" y="4118"/>
                </a:lnTo>
                <a:lnTo>
                  <a:pt x="3546" y="2353"/>
                </a:lnTo>
                <a:lnTo>
                  <a:pt x="4900" y="1176"/>
                </a:lnTo>
                <a:lnTo>
                  <a:pt x="6215" y="0"/>
                </a:lnTo>
                <a:lnTo>
                  <a:pt x="7709" y="2958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00339A">
              <a:alpha val="30196"/>
            </a:srgbClr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364038" y="4102100"/>
            <a:ext cx="21955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4500" algn="ctr">
              <a:defRPr/>
            </a:pPr>
            <a:r>
              <a:rPr lang="ru-RU" sz="900" dirty="0">
                <a:solidFill>
                  <a:srgbClr val="00339A"/>
                </a:solidFill>
                <a:cs typeface="Arial" pitchFamily="34" charset="0"/>
              </a:rPr>
              <a:t>Разряд </a:t>
            </a:r>
            <a:r>
              <a:rPr lang="en-US" sz="900" dirty="0">
                <a:solidFill>
                  <a:srgbClr val="00339A"/>
                </a:solidFill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900" dirty="0">
                <a:solidFill>
                  <a:srgbClr val="00339A"/>
                </a:solidFill>
                <a:cs typeface="Arial" pitchFamily="34" charset="0"/>
              </a:rPr>
              <a:t>(выдача мощности)</a:t>
            </a:r>
          </a:p>
        </p:txBody>
      </p:sp>
      <p:sp>
        <p:nvSpPr>
          <p:cNvPr id="89108" name="Скругленная прямоугольная выноска 24"/>
          <p:cNvSpPr>
            <a:spLocks noChangeArrowheads="1"/>
          </p:cNvSpPr>
          <p:nvPr/>
        </p:nvSpPr>
        <p:spPr bwMode="auto">
          <a:xfrm>
            <a:off x="4541838" y="2536825"/>
            <a:ext cx="1939925" cy="1039813"/>
          </a:xfrm>
          <a:prstGeom prst="wedgeRoundRectCallout">
            <a:avLst>
              <a:gd name="adj1" fmla="val 32977"/>
              <a:gd name="adj2" fmla="val -103213"/>
              <a:gd name="adj3" fmla="val 16667"/>
            </a:avLst>
          </a:prstGeom>
          <a:solidFill>
            <a:schemeClr val="bg1">
              <a:alpha val="59999"/>
            </a:schemeClr>
          </a:solidFill>
          <a:ln w="63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>
                <a:solidFill>
                  <a:srgbClr val="0033CC"/>
                </a:solidFill>
              </a:rPr>
              <a:t>Сглаживание графика нагрузки за счет применения АББМ </a:t>
            </a:r>
          </a:p>
        </p:txBody>
      </p:sp>
      <p:sp>
        <p:nvSpPr>
          <p:cNvPr id="32" name="Rectangle 6"/>
          <p:cNvSpPr txBox="1">
            <a:spLocks noGrp="1" noChangeArrowheads="1"/>
          </p:cNvSpPr>
          <p:nvPr/>
        </p:nvSpPr>
        <p:spPr bwMode="auto">
          <a:xfrm>
            <a:off x="9258300" y="6804025"/>
            <a:ext cx="495300" cy="387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506" tIns="48753" rIns="97506" bIns="48753" anchor="ctr"/>
          <a:lstStyle/>
          <a:p>
            <a:pPr algn="r" defTabSz="975299" fontAlgn="auto">
              <a:spcBef>
                <a:spcPts val="0"/>
              </a:spcBef>
              <a:spcAft>
                <a:spcPts val="0"/>
              </a:spcAft>
              <a:defRPr/>
            </a:pPr>
            <a:fld id="{1023D003-7FC8-4E88-9802-FA27726962CA}" type="slidenum">
              <a:rPr lang="ru-RU" sz="1300" b="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75299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300" b="1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89110" name="TextBox 27"/>
          <p:cNvSpPr txBox="1">
            <a:spLocks noChangeArrowheads="1"/>
          </p:cNvSpPr>
          <p:nvPr/>
        </p:nvSpPr>
        <p:spPr bwMode="auto">
          <a:xfrm>
            <a:off x="1731963" y="2395538"/>
            <a:ext cx="12461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100">
                <a:solidFill>
                  <a:srgbClr val="FF0000"/>
                </a:solidFill>
              </a:rPr>
              <a:t>Заряд </a:t>
            </a:r>
          </a:p>
          <a:p>
            <a:pPr algn="ctr"/>
            <a:r>
              <a:rPr lang="ru-RU" sz="1100">
                <a:solidFill>
                  <a:srgbClr val="FF0000"/>
                </a:solidFill>
              </a:rPr>
              <a:t>(запас мощности)</a:t>
            </a:r>
          </a:p>
        </p:txBody>
      </p:sp>
      <p:sp>
        <p:nvSpPr>
          <p:cNvPr id="89111" name="Полилиния 28"/>
          <p:cNvSpPr>
            <a:spLocks/>
          </p:cNvSpPr>
          <p:nvPr/>
        </p:nvSpPr>
        <p:spPr bwMode="auto">
          <a:xfrm>
            <a:off x="1284288" y="4314825"/>
            <a:ext cx="2878137" cy="952500"/>
          </a:xfrm>
          <a:custGeom>
            <a:avLst/>
            <a:gdLst>
              <a:gd name="T0" fmla="*/ 2071683 w 10000"/>
              <a:gd name="T1" fmla="*/ 0 h 9779"/>
              <a:gd name="T2" fmla="*/ 828718068 w 10000"/>
              <a:gd name="T3" fmla="*/ 66429 h 9779"/>
              <a:gd name="T4" fmla="*/ 617394971 w 10000"/>
              <a:gd name="T5" fmla="*/ 63379187 h 9779"/>
              <a:gd name="T6" fmla="*/ 467148363 w 10000"/>
              <a:gd name="T7" fmla="*/ 89334242 h 9779"/>
              <a:gd name="T8" fmla="*/ 349139036 w 10000"/>
              <a:gd name="T9" fmla="*/ 92180247 h 9779"/>
              <a:gd name="T10" fmla="*/ 184141191 w 10000"/>
              <a:gd name="T11" fmla="*/ 92768364 h 9779"/>
              <a:gd name="T12" fmla="*/ 94805256 w 10000"/>
              <a:gd name="T13" fmla="*/ 81830446 h 9779"/>
              <a:gd name="T14" fmla="*/ 828616 w 10000"/>
              <a:gd name="T15" fmla="*/ 63274869 h 9779"/>
              <a:gd name="T16" fmla="*/ 2071683 w 10000"/>
              <a:gd name="T17" fmla="*/ 0 h 97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00"/>
              <a:gd name="T28" fmla="*/ 0 h 9779"/>
              <a:gd name="T29" fmla="*/ 10000 w 10000"/>
              <a:gd name="T30" fmla="*/ 9779 h 97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00" h="9779">
                <a:moveTo>
                  <a:pt x="25" y="0"/>
                </a:moveTo>
                <a:lnTo>
                  <a:pt x="10000" y="7"/>
                </a:lnTo>
                <a:cubicBezTo>
                  <a:pt x="8661" y="2293"/>
                  <a:pt x="8874" y="2733"/>
                  <a:pt x="7450" y="6681"/>
                </a:cubicBezTo>
                <a:lnTo>
                  <a:pt x="5637" y="9417"/>
                </a:lnTo>
                <a:lnTo>
                  <a:pt x="4213" y="9717"/>
                </a:lnTo>
                <a:lnTo>
                  <a:pt x="2222" y="9779"/>
                </a:lnTo>
                <a:lnTo>
                  <a:pt x="1144" y="8626"/>
                </a:lnTo>
                <a:lnTo>
                  <a:pt x="10" y="6670"/>
                </a:lnTo>
                <a:cubicBezTo>
                  <a:pt x="35" y="3039"/>
                  <a:pt x="0" y="3631"/>
                  <a:pt x="25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9112" name="TextBox 27"/>
          <p:cNvSpPr txBox="1">
            <a:spLocks noChangeArrowheads="1"/>
          </p:cNvSpPr>
          <p:nvPr/>
        </p:nvSpPr>
        <p:spPr bwMode="auto">
          <a:xfrm>
            <a:off x="1808163" y="4613275"/>
            <a:ext cx="1246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100">
                <a:solidFill>
                  <a:srgbClr val="FF0000"/>
                </a:solidFill>
              </a:rPr>
              <a:t>Заряд </a:t>
            </a:r>
          </a:p>
          <a:p>
            <a:pPr algn="ctr"/>
            <a:r>
              <a:rPr lang="ru-RU" sz="1100">
                <a:solidFill>
                  <a:srgbClr val="FF0000"/>
                </a:solidFill>
              </a:rPr>
              <a:t>(запас мощности)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80300" y="1682750"/>
            <a:ext cx="12890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dirty="0">
                <a:solidFill>
                  <a:srgbClr val="FF0000"/>
                </a:solidFill>
                <a:cs typeface="Arial" pitchFamily="34" charset="0"/>
              </a:rPr>
              <a:t>Заряд </a:t>
            </a:r>
          </a:p>
          <a:p>
            <a:pPr algn="ctr">
              <a:defRPr/>
            </a:pPr>
            <a:r>
              <a:rPr lang="ru-RU" sz="1050" dirty="0">
                <a:solidFill>
                  <a:srgbClr val="FF0000"/>
                </a:solidFill>
                <a:cs typeface="Arial" pitchFamily="34" charset="0"/>
              </a:rPr>
              <a:t>(запас мощности)</a:t>
            </a:r>
            <a:endParaRPr lang="ru-RU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6"/>
          <p:cNvSpPr txBox="1">
            <a:spLocks noGrp="1" noChangeArrowheads="1"/>
          </p:cNvSpPr>
          <p:nvPr/>
        </p:nvSpPr>
        <p:spPr bwMode="auto">
          <a:xfrm>
            <a:off x="573088" y="6770688"/>
            <a:ext cx="22748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0" tIns="48750" rIns="97500" bIns="48750" anchor="ctr"/>
          <a:lstStyle/>
          <a:p>
            <a:fld id="{8ED7299A-7471-4CD8-B21F-7E2A99F0914E}" type="slidenum">
              <a:rPr lang="ru-RU" sz="1300">
                <a:solidFill>
                  <a:srgbClr val="898989"/>
                </a:solidFill>
              </a:rPr>
              <a:pPr/>
              <a:t>1</a:t>
            </a:fld>
            <a:endParaRPr lang="ru-RU" sz="1300">
              <a:solidFill>
                <a:srgbClr val="898989"/>
              </a:solidFill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78875" cy="977900"/>
          </a:xfrm>
        </p:spPr>
        <p:txBody>
          <a:bodyPr/>
          <a:lstStyle/>
          <a:p>
            <a:r>
              <a:rPr lang="ru-RU" altLang="zh-CN" sz="2600" smtClean="0">
                <a:solidFill>
                  <a:srgbClr val="00339A"/>
                </a:solidFill>
                <a:latin typeface="Calibri" pitchFamily="34" charset="0"/>
              </a:rPr>
              <a:t>Динамика изменения износа</a:t>
            </a:r>
            <a:endParaRPr lang="en-GB" altLang="zh-CN" sz="2600" smtClean="0">
              <a:solidFill>
                <a:srgbClr val="00339A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9219" name="Rectangle 79"/>
          <p:cNvSpPr>
            <a:spLocks noChangeArrowheads="1"/>
          </p:cNvSpPr>
          <p:nvPr/>
        </p:nvSpPr>
        <p:spPr bwMode="auto">
          <a:xfrm>
            <a:off x="2122488" y="795338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/>
            <a:endParaRPr lang="ru-RU" sz="18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1775" y="6064250"/>
            <a:ext cx="9521825" cy="8255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05" tIns="45704" rIns="91405" bIns="45704">
            <a:spAutoFit/>
          </a:bodyPr>
          <a:lstStyle/>
          <a:p>
            <a:pPr algn="ctr" defTabSz="911225"/>
            <a:r>
              <a:rPr lang="ru-RU" sz="1600" b="1">
                <a:solidFill>
                  <a:srgbClr val="3333FF"/>
                </a:solidFill>
              </a:rPr>
              <a:t>Вследствие недофинансирования электросетевого комплекса в 90-е годы на текущий момент наблюдается существенный уровень износа основных фондов ЕНЭС, который является основной причиной технологических нарушений.</a:t>
            </a:r>
          </a:p>
        </p:txBody>
      </p:sp>
      <p:sp>
        <p:nvSpPr>
          <p:cNvPr id="9221" name="AutoShape 171"/>
          <p:cNvSpPr>
            <a:spLocks noChangeArrowheads="1"/>
          </p:cNvSpPr>
          <p:nvPr/>
        </p:nvSpPr>
        <p:spPr bwMode="auto">
          <a:xfrm rot="5400000">
            <a:off x="4822031" y="5163344"/>
            <a:ext cx="157163" cy="1584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65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400" y="0"/>
                </a:moveTo>
                <a:lnTo>
                  <a:pt x="114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1400" y="16200"/>
                </a:lnTo>
                <a:lnTo>
                  <a:pt x="114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CCCC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7524" tIns="48762" rIns="97524" bIns="48762" anchor="ctr"/>
          <a:lstStyle/>
          <a:p>
            <a:endParaRPr lang="ru-RU"/>
          </a:p>
        </p:txBody>
      </p:sp>
      <p:sp>
        <p:nvSpPr>
          <p:cNvPr id="9222" name="Text Box 72"/>
          <p:cNvSpPr txBox="1">
            <a:spLocks noChangeArrowheads="1"/>
          </p:cNvSpPr>
          <p:nvPr/>
        </p:nvSpPr>
        <p:spPr bwMode="auto">
          <a:xfrm rot="-5400000">
            <a:off x="-265112" y="2744788"/>
            <a:ext cx="3740150" cy="4000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05" tIns="45704" rIns="91405" bIns="45704">
            <a:spAutoFit/>
          </a:bodyPr>
          <a:lstStyle/>
          <a:p>
            <a:pPr algn="ctr" defTabSz="911225"/>
            <a:r>
              <a:rPr lang="ru-RU" b="1">
                <a:solidFill>
                  <a:schemeClr val="hlink"/>
                </a:solidFill>
              </a:rPr>
              <a:t>Доля изношенного подстанционного </a:t>
            </a:r>
          </a:p>
          <a:p>
            <a:pPr algn="ctr" defTabSz="911225"/>
            <a:r>
              <a:rPr lang="ru-RU" b="1">
                <a:solidFill>
                  <a:schemeClr val="hlink"/>
                </a:solidFill>
              </a:rPr>
              <a:t>оборудования, о.е.</a:t>
            </a:r>
          </a:p>
        </p:txBody>
      </p:sp>
      <p:sp>
        <p:nvSpPr>
          <p:cNvPr id="9223" name="Text Box 72"/>
          <p:cNvSpPr txBox="1">
            <a:spLocks noChangeArrowheads="1"/>
          </p:cNvSpPr>
          <p:nvPr/>
        </p:nvSpPr>
        <p:spPr bwMode="auto">
          <a:xfrm rot="-5400000">
            <a:off x="400050" y="2859088"/>
            <a:ext cx="3740150" cy="2476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05" tIns="45704" rIns="91405" bIns="45704">
            <a:spAutoFit/>
          </a:bodyPr>
          <a:lstStyle/>
          <a:p>
            <a:pPr algn="ctr" defTabSz="911225"/>
            <a:r>
              <a:rPr lang="ru-RU" b="1">
                <a:solidFill>
                  <a:schemeClr val="hlink"/>
                </a:solidFill>
              </a:rPr>
              <a:t>Объем финансирования, млрд. руб.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676400" y="699181"/>
          <a:ext cx="6400800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2505075" y="1933803"/>
          <a:ext cx="49911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Box 3"/>
          <p:cNvSpPr txBox="1">
            <a:spLocks noChangeArrowheads="1"/>
          </p:cNvSpPr>
          <p:nvPr/>
        </p:nvSpPr>
        <p:spPr bwMode="auto">
          <a:xfrm>
            <a:off x="276225" y="217488"/>
            <a:ext cx="8664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24" tIns="48762" rIns="97524" bIns="48762">
            <a:spAutoFit/>
          </a:bodyPr>
          <a:lstStyle/>
          <a:p>
            <a:pPr eaLnBrk="0" hangingPunct="0"/>
            <a:r>
              <a:rPr lang="ru-RU" altLang="zh-CN" sz="2600">
                <a:solidFill>
                  <a:srgbClr val="00339A"/>
                </a:solidFill>
              </a:rPr>
              <a:t>Взрывобезопасные силовые трансформаторы</a:t>
            </a:r>
          </a:p>
        </p:txBody>
      </p:sp>
      <p:sp>
        <p:nvSpPr>
          <p:cNvPr id="91138" name="Rectangle 6"/>
          <p:cNvSpPr txBox="1">
            <a:spLocks noChangeArrowheads="1"/>
          </p:cNvSpPr>
          <p:nvPr/>
        </p:nvSpPr>
        <p:spPr bwMode="auto">
          <a:xfrm>
            <a:off x="9258300" y="6804025"/>
            <a:ext cx="4953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0" tIns="48750" rIns="97500" bIns="48750" anchor="ctr"/>
          <a:lstStyle/>
          <a:p>
            <a:pPr algn="r"/>
            <a:fld id="{B42B2DB4-FA6B-48E5-BD41-6BFE337A5AD7}" type="slidenum">
              <a:rPr lang="ru-RU" sz="1300" b="1">
                <a:solidFill>
                  <a:srgbClr val="898989"/>
                </a:solidFill>
              </a:rPr>
              <a:pPr algn="r"/>
              <a:t>19</a:t>
            </a:fld>
            <a:endParaRPr lang="ru-RU" sz="1300" b="1">
              <a:solidFill>
                <a:srgbClr val="898989"/>
              </a:solidFill>
            </a:endParaRPr>
          </a:p>
        </p:txBody>
      </p:sp>
      <p:sp>
        <p:nvSpPr>
          <p:cNvPr id="8" name="Скругленный прямоугольник 8"/>
          <p:cNvSpPr/>
          <p:nvPr/>
        </p:nvSpPr>
        <p:spPr>
          <a:xfrm>
            <a:off x="609600" y="895611"/>
            <a:ext cx="8961911" cy="104748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4" tIns="45718" rIns="91434" bIns="45718" anchor="ctr"/>
          <a:lstStyle/>
          <a:p>
            <a:pPr>
              <a:defRPr/>
            </a:pPr>
            <a:r>
              <a:rPr lang="ru-RU" sz="1800" dirty="0">
                <a:solidFill>
                  <a:srgbClr val="00339A"/>
                </a:solidFill>
              </a:rPr>
              <a:t>Взрывобезопасный трансформатор – при внутреннем воздействии дуги возможно разрушение конструкции, но все фрагменты должны находится в нормируемой зоне безопасности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0975" y="3087688"/>
            <a:ext cx="5426075" cy="3241675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>
              <a:defRPr/>
            </a:pPr>
            <a:endParaRPr lang="ru-RU"/>
          </a:p>
        </p:txBody>
      </p:sp>
      <p:pic>
        <p:nvPicPr>
          <p:cNvPr id="117765" name="Picture 5" descr="C:\Documents and Settings\Pazyuk_DA\Мои документы\Мои рисунки\Transformer_Fire-proof.jpg"/>
          <p:cNvPicPr>
            <a:picLocks noChangeAspect="1" noChangeArrowheads="1"/>
          </p:cNvPicPr>
          <p:nvPr/>
        </p:nvPicPr>
        <p:blipFill>
          <a:blip r:embed="rId3"/>
          <a:srcRect l="6141" t="30767" r="4248"/>
          <a:stretch>
            <a:fillRect/>
          </a:stretch>
        </p:blipFill>
        <p:spPr bwMode="auto">
          <a:xfrm>
            <a:off x="311085" y="3205169"/>
            <a:ext cx="5205507" cy="3016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1" name="Скругленный прямоугольник 8"/>
          <p:cNvSpPr/>
          <p:nvPr/>
        </p:nvSpPr>
        <p:spPr>
          <a:xfrm>
            <a:off x="5804045" y="2971143"/>
            <a:ext cx="3734826" cy="346759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4" tIns="45718" rIns="91434" bIns="45718" anchor="ctr"/>
          <a:lstStyle/>
          <a:p>
            <a:pPr>
              <a:defRPr/>
            </a:pPr>
            <a:r>
              <a:rPr lang="ru-RU" sz="1800" u="sng" dirty="0">
                <a:solidFill>
                  <a:srgbClr val="00339A"/>
                </a:solidFill>
              </a:rPr>
              <a:t>Преимущества применения</a:t>
            </a:r>
            <a:r>
              <a:rPr lang="ru-RU" sz="1800" dirty="0">
                <a:solidFill>
                  <a:srgbClr val="00339A"/>
                </a:solidFill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339A"/>
                </a:solidFill>
              </a:rPr>
              <a:t>Снижение рисков потери центров питания при возгорании трансформаторов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339A"/>
                </a:solidFill>
              </a:rPr>
              <a:t>Повышение «живучести» ПС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339A"/>
                </a:solidFill>
              </a:rPr>
              <a:t>Минимизация финансовых убытков от повреждения находящегося оборудования и коммуникаций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339A"/>
                </a:solidFill>
              </a:rPr>
              <a:t>Исключение возможности распространения пожаров на объекты городской застройки</a:t>
            </a:r>
          </a:p>
        </p:txBody>
      </p:sp>
      <p:sp>
        <p:nvSpPr>
          <p:cNvPr id="91147" name="Прямоугольник 22"/>
          <p:cNvSpPr>
            <a:spLocks noChangeArrowheads="1"/>
          </p:cNvSpPr>
          <p:nvPr/>
        </p:nvSpPr>
        <p:spPr bwMode="auto">
          <a:xfrm>
            <a:off x="947738" y="2236788"/>
            <a:ext cx="8069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>
            <a:spAutoFit/>
          </a:bodyPr>
          <a:lstStyle/>
          <a:p>
            <a:r>
              <a:rPr lang="ru-RU" sz="1800" b="1" u="sng">
                <a:solidFill>
                  <a:srgbClr val="00339A"/>
                </a:solidFill>
              </a:rPr>
              <a:t>Область применения</a:t>
            </a:r>
            <a:r>
              <a:rPr lang="ru-RU" sz="1800" b="1">
                <a:solidFill>
                  <a:srgbClr val="00339A"/>
                </a:solidFill>
              </a:rPr>
              <a:t>: ПС закрытого типа в городской черте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0" y="1003300"/>
            <a:ext cx="9753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24" tIns="48762" rIns="97524" bIns="48762" anchor="ctr">
            <a:spAutoFit/>
          </a:bodyPr>
          <a:lstStyle/>
          <a:p>
            <a:pPr eaLnBrk="0" hangingPunct="0">
              <a:defRPr/>
            </a:pPr>
            <a:r>
              <a:rPr lang="ru-RU" altLang="zh-CN" sz="2000" b="1" dirty="0">
                <a:solidFill>
                  <a:srgbClr val="00339A"/>
                </a:solidFill>
                <a:ea typeface="+mj-ea"/>
                <a:cs typeface="+mj-cs"/>
              </a:rPr>
              <a:t>Основное назначение</a:t>
            </a:r>
            <a:r>
              <a:rPr lang="en-US" altLang="zh-CN" sz="2000" b="1" dirty="0">
                <a:solidFill>
                  <a:srgbClr val="00339A"/>
                </a:solidFill>
                <a:ea typeface="+mj-ea"/>
                <a:cs typeface="+mj-cs"/>
              </a:rPr>
              <a:t>:</a:t>
            </a:r>
            <a:endParaRPr lang="ru-RU" altLang="zh-CN" sz="2000" b="1" dirty="0">
              <a:solidFill>
                <a:srgbClr val="00339A"/>
              </a:solidFill>
              <a:ea typeface="+mj-ea"/>
              <a:cs typeface="+mj-cs"/>
            </a:endParaRP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0" y="1384300"/>
            <a:ext cx="9753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24" tIns="48762" rIns="97524" bIns="48762" anchor="ctr">
            <a:spAutoFit/>
          </a:bodyPr>
          <a:lstStyle/>
          <a:p>
            <a:pPr indent="444472" eaLnBrk="0" hangingPunct="0">
              <a:buClr>
                <a:srgbClr val="008000"/>
              </a:buClr>
              <a:buSzPct val="90000"/>
              <a:buFont typeface="Wingdings 2" pitchFamily="18" charset="2"/>
              <a:buChar char=""/>
              <a:defRPr/>
            </a:pPr>
            <a:r>
              <a:rPr lang="ru-RU" altLang="zh-CN" sz="1600" dirty="0">
                <a:solidFill>
                  <a:srgbClr val="00339A"/>
                </a:solidFill>
                <a:ea typeface="+mj-ea"/>
                <a:cs typeface="+mj-cs"/>
              </a:rPr>
              <a:t>Снижение площади городских землеотводов для жилищной застройки</a:t>
            </a:r>
            <a:r>
              <a:rPr lang="en-US" altLang="zh-CN" sz="1600" dirty="0">
                <a:solidFill>
                  <a:srgbClr val="00339A"/>
                </a:solidFill>
                <a:ea typeface="+mj-ea"/>
                <a:cs typeface="+mj-cs"/>
              </a:rPr>
              <a:t>;</a:t>
            </a:r>
            <a:endParaRPr lang="ru-RU" altLang="zh-CN" sz="1600" dirty="0">
              <a:solidFill>
                <a:srgbClr val="00339A"/>
              </a:solidFill>
              <a:ea typeface="+mj-ea"/>
              <a:cs typeface="+mj-cs"/>
            </a:endParaRPr>
          </a:p>
          <a:p>
            <a:pPr indent="444472" eaLnBrk="0" hangingPunct="0">
              <a:buClr>
                <a:srgbClr val="008000"/>
              </a:buClr>
              <a:buSzPct val="90000"/>
              <a:buFont typeface="Wingdings 2" pitchFamily="18" charset="2"/>
              <a:buChar char=""/>
              <a:defRPr/>
            </a:pPr>
            <a:r>
              <a:rPr lang="ru-RU" altLang="zh-CN" sz="1600" dirty="0">
                <a:solidFill>
                  <a:srgbClr val="00339A"/>
                </a:solidFill>
                <a:ea typeface="+mj-ea"/>
                <a:cs typeface="+mj-cs"/>
              </a:rPr>
              <a:t>Повышение эстетического вида города</a:t>
            </a:r>
            <a:r>
              <a:rPr lang="en-US" altLang="zh-CN" sz="1600" dirty="0">
                <a:solidFill>
                  <a:srgbClr val="00339A"/>
                </a:solidFill>
                <a:ea typeface="+mj-ea"/>
                <a:cs typeface="+mj-cs"/>
              </a:rPr>
              <a:t>;</a:t>
            </a:r>
            <a:endParaRPr lang="ru-RU" altLang="zh-CN" sz="1600" dirty="0">
              <a:solidFill>
                <a:srgbClr val="00339A"/>
              </a:solidFill>
              <a:ea typeface="+mj-ea"/>
              <a:cs typeface="+mj-cs"/>
            </a:endParaRPr>
          </a:p>
          <a:p>
            <a:pPr indent="444472" eaLnBrk="0" hangingPunct="0">
              <a:buClr>
                <a:srgbClr val="008000"/>
              </a:buClr>
              <a:buSzPct val="90000"/>
              <a:buFont typeface="Wingdings 2" pitchFamily="18" charset="2"/>
              <a:buChar char=""/>
              <a:defRPr/>
            </a:pPr>
            <a:r>
              <a:rPr lang="ru-RU" altLang="zh-CN" sz="1600" dirty="0">
                <a:solidFill>
                  <a:srgbClr val="00339A"/>
                </a:solidFill>
                <a:ea typeface="+mj-ea"/>
                <a:cs typeface="+mj-cs"/>
              </a:rPr>
              <a:t>Исключение радиопомех</a:t>
            </a:r>
            <a:r>
              <a:rPr lang="en-US" altLang="zh-CN" sz="1600" dirty="0">
                <a:solidFill>
                  <a:srgbClr val="00339A"/>
                </a:solidFill>
                <a:ea typeface="+mj-ea"/>
                <a:cs typeface="+mj-cs"/>
              </a:rPr>
              <a:t>, </a:t>
            </a:r>
            <a:r>
              <a:rPr lang="ru-RU" altLang="zh-CN" sz="1600" dirty="0">
                <a:solidFill>
                  <a:srgbClr val="00339A"/>
                </a:solidFill>
                <a:ea typeface="+mj-ea"/>
                <a:cs typeface="+mj-cs"/>
              </a:rPr>
              <a:t>электромагнитного поля</a:t>
            </a:r>
            <a:r>
              <a:rPr lang="en-US" altLang="zh-CN" sz="1600" dirty="0">
                <a:solidFill>
                  <a:srgbClr val="00339A"/>
                </a:solidFill>
                <a:ea typeface="+mj-ea"/>
                <a:cs typeface="+mj-cs"/>
              </a:rPr>
              <a:t>;</a:t>
            </a:r>
            <a:endParaRPr lang="ru-RU" altLang="zh-CN" sz="1600" dirty="0">
              <a:solidFill>
                <a:srgbClr val="00339A"/>
              </a:solidFill>
              <a:ea typeface="+mj-ea"/>
              <a:cs typeface="+mj-cs"/>
            </a:endParaRPr>
          </a:p>
          <a:p>
            <a:pPr indent="444472" eaLnBrk="0" hangingPunct="0">
              <a:buClr>
                <a:srgbClr val="008000"/>
              </a:buClr>
              <a:buSzPct val="90000"/>
              <a:buFont typeface="Wingdings 2" pitchFamily="18" charset="2"/>
              <a:buChar char=""/>
              <a:defRPr/>
            </a:pPr>
            <a:r>
              <a:rPr lang="ru-RU" altLang="zh-CN" sz="1600" dirty="0">
                <a:solidFill>
                  <a:srgbClr val="00339A"/>
                </a:solidFill>
                <a:ea typeface="+mj-ea"/>
                <a:cs typeface="+mj-cs"/>
              </a:rPr>
              <a:t>Исключение воздействия атмосферных и внешних воздействий (сильный ветер, падение деревьев, перекрытие на строительную технику и др.) </a:t>
            </a:r>
            <a:r>
              <a:rPr lang="en-US" altLang="zh-CN" sz="1600" dirty="0">
                <a:solidFill>
                  <a:srgbClr val="00339A"/>
                </a:solidFill>
                <a:ea typeface="+mj-ea"/>
                <a:cs typeface="+mj-cs"/>
              </a:rPr>
              <a:t>.</a:t>
            </a:r>
            <a:endParaRPr lang="ru-RU" altLang="zh-CN" sz="1600" dirty="0">
              <a:solidFill>
                <a:srgbClr val="00339A"/>
              </a:solidFill>
              <a:ea typeface="+mj-ea"/>
              <a:cs typeface="+mj-cs"/>
            </a:endParaRPr>
          </a:p>
        </p:txBody>
      </p:sp>
      <p:pic>
        <p:nvPicPr>
          <p:cNvPr id="29" name="Picture 5" descr="P8191346"/>
          <p:cNvPicPr>
            <a:picLocks noChangeAspect="1" noChangeArrowheads="1"/>
          </p:cNvPicPr>
          <p:nvPr/>
        </p:nvPicPr>
        <p:blipFill>
          <a:blip r:embed="rId3"/>
          <a:srcRect l="10112" r="9174" b="22693"/>
          <a:stretch>
            <a:fillRect/>
          </a:stretch>
        </p:blipFill>
        <p:spPr>
          <a:xfrm>
            <a:off x="188913" y="4219575"/>
            <a:ext cx="2714625" cy="194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chagino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0" y="4287838"/>
            <a:ext cx="2530475" cy="189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3189" name="Rectangle 9"/>
          <p:cNvSpPr>
            <a:spLocks noChangeArrowheads="1"/>
          </p:cNvSpPr>
          <p:nvPr/>
        </p:nvSpPr>
        <p:spPr bwMode="auto">
          <a:xfrm>
            <a:off x="2678113" y="6269038"/>
            <a:ext cx="3816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1038225" eaLnBrk="0" hangingPunct="0"/>
            <a:r>
              <a:rPr lang="ru-RU" sz="1600" b="1">
                <a:solidFill>
                  <a:srgbClr val="0033CC"/>
                </a:solidFill>
              </a:rPr>
              <a:t>После реконструкции</a:t>
            </a:r>
          </a:p>
        </p:txBody>
      </p:sp>
      <p:sp>
        <p:nvSpPr>
          <p:cNvPr id="93190" name="Rectangle 9"/>
          <p:cNvSpPr>
            <a:spLocks noChangeArrowheads="1"/>
          </p:cNvSpPr>
          <p:nvPr/>
        </p:nvSpPr>
        <p:spPr bwMode="auto">
          <a:xfrm>
            <a:off x="0" y="6299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1038225" eaLnBrk="0" hangingPunct="0"/>
            <a:r>
              <a:rPr lang="ru-RU" sz="1600" b="1">
                <a:solidFill>
                  <a:srgbClr val="0033CC"/>
                </a:solidFill>
              </a:rPr>
              <a:t>До реконструкции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2755900" y="4308475"/>
            <a:ext cx="790575" cy="86995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69000">
                <a:srgbClr val="FFCC66">
                  <a:alpha val="69000"/>
                </a:srgbClr>
              </a:gs>
              <a:gs pos="80000">
                <a:schemeClr val="accent1">
                  <a:shade val="93000"/>
                  <a:satMod val="130000"/>
                  <a:alpha val="67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>
              <a:defRPr/>
            </a:pPr>
            <a:endParaRPr lang="ru-RU"/>
          </a:p>
        </p:txBody>
      </p:sp>
      <p:sp>
        <p:nvSpPr>
          <p:cNvPr id="93192" name="Rectangle 7"/>
          <p:cNvSpPr txBox="1">
            <a:spLocks noChangeArrowheads="1"/>
          </p:cNvSpPr>
          <p:nvPr/>
        </p:nvSpPr>
        <p:spPr bwMode="auto">
          <a:xfrm>
            <a:off x="0" y="2789238"/>
            <a:ext cx="9753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24" tIns="48762" rIns="97524" bIns="48762" anchor="ctr">
            <a:spAutoFit/>
          </a:bodyPr>
          <a:lstStyle/>
          <a:p>
            <a:pPr eaLnBrk="0" hangingPunct="0"/>
            <a:r>
              <a:rPr lang="ru-RU" altLang="zh-CN" sz="2000" b="1">
                <a:solidFill>
                  <a:srgbClr val="00339A"/>
                </a:solidFill>
              </a:rPr>
              <a:t>Основные объекты</a:t>
            </a:r>
            <a:r>
              <a:rPr lang="en-US" altLang="zh-CN" sz="2000" b="1">
                <a:solidFill>
                  <a:srgbClr val="00339A"/>
                </a:solidFill>
                <a:ea typeface="SimSun" charset="-122"/>
              </a:rPr>
              <a:t>: </a:t>
            </a:r>
            <a:r>
              <a:rPr lang="ru-RU" altLang="zh-CN" sz="2000" b="1">
                <a:solidFill>
                  <a:srgbClr val="00339A"/>
                </a:solidFill>
              </a:rPr>
              <a:t>Зона жилой застройки г.Москвы,  новые жилые районы.</a:t>
            </a:r>
          </a:p>
        </p:txBody>
      </p:sp>
      <p:sp>
        <p:nvSpPr>
          <p:cNvPr id="93193" name="Rectangle 7"/>
          <p:cNvSpPr txBox="1">
            <a:spLocks noChangeArrowheads="1"/>
          </p:cNvSpPr>
          <p:nvPr/>
        </p:nvSpPr>
        <p:spPr bwMode="auto">
          <a:xfrm>
            <a:off x="5864225" y="4699000"/>
            <a:ext cx="39036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24" tIns="48762" rIns="97524" bIns="48762" anchor="ctr">
            <a:spAutoFit/>
          </a:bodyPr>
          <a:lstStyle/>
          <a:p>
            <a:pPr eaLnBrk="0" hangingPunct="0"/>
            <a:r>
              <a:rPr lang="ru-RU" altLang="zh-CN" sz="1800">
                <a:solidFill>
                  <a:srgbClr val="00339A"/>
                </a:solidFill>
              </a:rPr>
              <a:t>Перевод воздушных линий электропередачи в кабельное исполнение в</a:t>
            </a:r>
            <a:r>
              <a:rPr lang="ru-RU" altLang="zh-CN" sz="1800" i="1">
                <a:solidFill>
                  <a:srgbClr val="00339A"/>
                </a:solidFill>
              </a:rPr>
              <a:t> Москве и Подмосковье</a:t>
            </a:r>
            <a:endParaRPr lang="ru-RU" altLang="zh-CN" sz="1800">
              <a:solidFill>
                <a:srgbClr val="00339A"/>
              </a:solidFill>
            </a:endParaRPr>
          </a:p>
        </p:txBody>
      </p:sp>
      <p:sp>
        <p:nvSpPr>
          <p:cNvPr id="36" name="Rectangle 7"/>
          <p:cNvSpPr txBox="1">
            <a:spLocks noChangeArrowheads="1"/>
          </p:cNvSpPr>
          <p:nvPr/>
        </p:nvSpPr>
        <p:spPr>
          <a:xfrm>
            <a:off x="0" y="0"/>
            <a:ext cx="8589963" cy="898525"/>
          </a:xfrm>
          <a:prstGeom prst="rect">
            <a:avLst/>
          </a:prstGeom>
          <a:noFill/>
        </p:spPr>
        <p:txBody>
          <a:bodyPr lIns="97524" tIns="48762" rIns="97524" bIns="48762">
            <a:spAutoFit/>
          </a:bodyPr>
          <a:lstStyle/>
          <a:p>
            <a:pPr eaLnBrk="0" hangingPunct="0">
              <a:defRPr/>
            </a:pPr>
            <a:r>
              <a:rPr lang="ru-RU" altLang="zh-CN" sz="2600" dirty="0">
                <a:solidFill>
                  <a:srgbClr val="00339A"/>
                </a:solidFill>
                <a:ea typeface="+mj-ea"/>
                <a:cs typeface="+mj-cs"/>
              </a:rPr>
              <a:t>Перевод воздушных линий электропередачи в кабельное исполнение на территории мегаполисов</a:t>
            </a:r>
          </a:p>
        </p:txBody>
      </p:sp>
      <p:sp>
        <p:nvSpPr>
          <p:cNvPr id="93195" name="Rectangle 6"/>
          <p:cNvSpPr txBox="1">
            <a:spLocks noChangeArrowheads="1"/>
          </p:cNvSpPr>
          <p:nvPr/>
        </p:nvSpPr>
        <p:spPr bwMode="auto">
          <a:xfrm>
            <a:off x="9258300" y="6804025"/>
            <a:ext cx="4953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0" tIns="48750" rIns="97500" bIns="48750" anchor="ctr"/>
          <a:lstStyle/>
          <a:p>
            <a:pPr algn="r"/>
            <a:fld id="{FB050105-58F1-4E3C-BFDB-A22FEFA6D4B7}" type="slidenum">
              <a:rPr lang="ru-RU" sz="1300" b="1">
                <a:solidFill>
                  <a:srgbClr val="898989"/>
                </a:solidFill>
              </a:rPr>
              <a:pPr algn="r"/>
              <a:t>20</a:t>
            </a:fld>
            <a:endParaRPr lang="ru-RU" sz="1300" b="1">
              <a:solidFill>
                <a:srgbClr val="89898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686550"/>
            <a:ext cx="733425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>
              <a:defRPr/>
            </a:pPr>
            <a:endParaRPr lang="ru-RU"/>
          </a:p>
        </p:txBody>
      </p:sp>
      <p:sp>
        <p:nvSpPr>
          <p:cNvPr id="93197" name="Rectangle 7"/>
          <p:cNvSpPr txBox="1">
            <a:spLocks noChangeArrowheads="1"/>
          </p:cNvSpPr>
          <p:nvPr/>
        </p:nvSpPr>
        <p:spPr bwMode="auto">
          <a:xfrm>
            <a:off x="19050" y="3455988"/>
            <a:ext cx="9753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24" tIns="48762" rIns="97524" bIns="48762" anchor="ctr">
            <a:spAutoFit/>
          </a:bodyPr>
          <a:lstStyle/>
          <a:p>
            <a:pPr eaLnBrk="0" hangingPunct="0"/>
            <a:r>
              <a:rPr lang="ru-RU" altLang="zh-CN" sz="2000" b="1">
                <a:solidFill>
                  <a:srgbClr val="0F8B15"/>
                </a:solidFill>
              </a:rPr>
              <a:t>Пилотный проект - инноград  «Сколково». Перевод  участков ВЛ 220- 500 кВ в кабель позволяет освободить 170 га земли.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smtClean="0">
                <a:latin typeface="Tahoma" pitchFamily="34" charset="0"/>
              </a:rPr>
              <a:t>Конструкции силового кабеля с изоляцией из сшитого полиэтилена</a:t>
            </a:r>
          </a:p>
        </p:txBody>
      </p:sp>
      <p:pic>
        <p:nvPicPr>
          <p:cNvPr id="9523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1838" y="2190750"/>
            <a:ext cx="8289925" cy="4233863"/>
          </a:xfr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86550"/>
            <a:ext cx="603885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098" name="Рисунок 5" descr="Лист00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9225" y="1987223"/>
            <a:ext cx="3376450" cy="4142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1240B29-F687-4F45-9708-019B960494DF}"/>
          </a:extLst>
        </p:spPr>
      </p:pic>
      <p:sp>
        <p:nvSpPr>
          <p:cNvPr id="96259" name="Rectangle 2"/>
          <p:cNvSpPr>
            <a:spLocks noChangeArrowheads="1"/>
          </p:cNvSpPr>
          <p:nvPr/>
        </p:nvSpPr>
        <p:spPr bwMode="auto">
          <a:xfrm>
            <a:off x="55563" y="0"/>
            <a:ext cx="9698037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7506" tIns="48753" rIns="97506" bIns="48753" anchor="ctr"/>
          <a:lstStyle/>
          <a:p>
            <a:pPr eaLnBrk="0" hangingPunct="0"/>
            <a:endParaRPr lang="ru-RU" altLang="zh-CN" sz="2600">
              <a:solidFill>
                <a:srgbClr val="00339A"/>
              </a:solidFill>
            </a:endParaRPr>
          </a:p>
        </p:txBody>
      </p:sp>
      <p:sp>
        <p:nvSpPr>
          <p:cNvPr id="96260" name="TextBox 6"/>
          <p:cNvSpPr txBox="1">
            <a:spLocks noChangeArrowheads="1"/>
          </p:cNvSpPr>
          <p:nvPr/>
        </p:nvSpPr>
        <p:spPr bwMode="auto">
          <a:xfrm>
            <a:off x="114300" y="0"/>
            <a:ext cx="9580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0" tIns="48750" rIns="97500" bIns="48750" anchor="ctr"/>
          <a:lstStyle/>
          <a:p>
            <a:pPr eaLnBrk="0" hangingPunct="0"/>
            <a:r>
              <a:rPr lang="ru-RU" sz="2600">
                <a:solidFill>
                  <a:srgbClr val="00339A"/>
                </a:solidFill>
              </a:rPr>
              <a:t>Кабельный переход 220 кВ по дну пролива Босфор Восточный на о. Русский</a:t>
            </a:r>
          </a:p>
        </p:txBody>
      </p:sp>
      <p:sp>
        <p:nvSpPr>
          <p:cNvPr id="96261" name="TextBox 9"/>
          <p:cNvSpPr txBox="1">
            <a:spLocks noChangeArrowheads="1"/>
          </p:cNvSpPr>
          <p:nvPr/>
        </p:nvSpPr>
        <p:spPr bwMode="auto">
          <a:xfrm>
            <a:off x="3581400" y="4302125"/>
            <a:ext cx="59293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algn="just"/>
            <a:r>
              <a:rPr lang="ru-RU" sz="1400" b="1">
                <a:solidFill>
                  <a:srgbClr val="1F497D"/>
                </a:solidFill>
              </a:rPr>
              <a:t>Уникальность проекта</a:t>
            </a:r>
            <a:r>
              <a:rPr lang="en-US" sz="1400" b="1">
                <a:solidFill>
                  <a:srgbClr val="1F497D"/>
                </a:solidFill>
              </a:rPr>
              <a:t>:</a:t>
            </a:r>
          </a:p>
          <a:p>
            <a:pPr indent="180975" algn="just">
              <a:buFontTx/>
              <a:buAutoNum type="arabicPeriod"/>
            </a:pPr>
            <a:r>
              <a:rPr lang="ru-RU" sz="1400" b="1">
                <a:solidFill>
                  <a:srgbClr val="1F497D"/>
                </a:solidFill>
              </a:rPr>
              <a:t>Проектирование и изготовление трехжильного подводного кабеля 220 кВ</a:t>
            </a:r>
            <a:r>
              <a:rPr lang="en-US" sz="1400" b="1">
                <a:solidFill>
                  <a:srgbClr val="1F497D"/>
                </a:solidFill>
              </a:rPr>
              <a:t>.</a:t>
            </a:r>
            <a:endParaRPr lang="ru-RU" sz="1400" b="1">
              <a:solidFill>
                <a:srgbClr val="1F497D"/>
              </a:solidFill>
            </a:endParaRPr>
          </a:p>
          <a:p>
            <a:pPr indent="180975" algn="just">
              <a:buFontTx/>
              <a:buAutoNum type="arabicPeriod"/>
            </a:pPr>
            <a:r>
              <a:rPr lang="ru-RU" sz="1400" b="1">
                <a:solidFill>
                  <a:srgbClr val="1F497D"/>
                </a:solidFill>
              </a:rPr>
              <a:t>Наличие встроенного внутрь бронированного оптико-волоконного кабеля связи (всего 144 оптических волокна)</a:t>
            </a:r>
            <a:r>
              <a:rPr lang="en-US" sz="1400" b="1">
                <a:solidFill>
                  <a:srgbClr val="1F497D"/>
                </a:solidFill>
              </a:rPr>
              <a:t>.</a:t>
            </a:r>
            <a:endParaRPr lang="ru-RU" sz="1400" b="1">
              <a:solidFill>
                <a:srgbClr val="1F497D"/>
              </a:solidFill>
            </a:endParaRPr>
          </a:p>
          <a:p>
            <a:pPr indent="180975" algn="just">
              <a:buFontTx/>
              <a:buAutoNum type="arabicPeriod"/>
            </a:pPr>
            <a:r>
              <a:rPr lang="ru-RU" sz="1400" b="1">
                <a:solidFill>
                  <a:srgbClr val="1F497D"/>
                </a:solidFill>
              </a:rPr>
              <a:t>Изготовление кабеля одной строительной длины без использования соединительных муфт и доставка на место монтажа</a:t>
            </a:r>
            <a:r>
              <a:rPr lang="en-US" sz="1400" b="1">
                <a:solidFill>
                  <a:srgbClr val="1F497D"/>
                </a:solidFill>
              </a:rPr>
              <a:t>.</a:t>
            </a:r>
            <a:endParaRPr lang="ru-RU" sz="1400" b="1">
              <a:solidFill>
                <a:srgbClr val="1F497D"/>
              </a:solidFill>
            </a:endParaRPr>
          </a:p>
          <a:p>
            <a:pPr indent="180975" algn="just">
              <a:buFontTx/>
              <a:buAutoNum type="arabicPeriod"/>
            </a:pPr>
            <a:r>
              <a:rPr lang="ru-RU" sz="1400" b="1">
                <a:solidFill>
                  <a:srgbClr val="1F497D"/>
                </a:solidFill>
              </a:rPr>
              <a:t>Создание экологически безопасного для окружающей среды конструкция</a:t>
            </a:r>
            <a:r>
              <a:rPr lang="en-US" sz="1400" b="1">
                <a:solidFill>
                  <a:srgbClr val="1F497D"/>
                </a:solidFill>
              </a:rPr>
              <a:t> </a:t>
            </a:r>
            <a:r>
              <a:rPr lang="ru-RU" sz="1400" b="1">
                <a:solidFill>
                  <a:srgbClr val="1F497D"/>
                </a:solidFill>
              </a:rPr>
              <a:t>кабеля, позволяет нейтрализовать электромагнитное поле за его пределами</a:t>
            </a:r>
            <a:r>
              <a:rPr lang="en-US" sz="1400" b="1">
                <a:solidFill>
                  <a:srgbClr val="1F497D"/>
                </a:solidFill>
              </a:rPr>
              <a:t>.</a:t>
            </a:r>
            <a:endParaRPr lang="ru-RU" sz="1400" b="1">
              <a:solidFill>
                <a:srgbClr val="1F497D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2289175" y="4594225"/>
            <a:ext cx="585788" cy="650875"/>
          </a:xfrm>
          <a:custGeom>
            <a:avLst/>
            <a:gdLst>
              <a:gd name="connsiteX0" fmla="*/ 0 w 999685"/>
              <a:gd name="connsiteY0" fmla="*/ 1308100 h 1308100"/>
              <a:gd name="connsiteX1" fmla="*/ 228600 w 999685"/>
              <a:gd name="connsiteY1" fmla="*/ 1028700 h 1308100"/>
              <a:gd name="connsiteX2" fmla="*/ 387350 w 999685"/>
              <a:gd name="connsiteY2" fmla="*/ 749300 h 1308100"/>
              <a:gd name="connsiteX3" fmla="*/ 577850 w 999685"/>
              <a:gd name="connsiteY3" fmla="*/ 482600 h 1308100"/>
              <a:gd name="connsiteX4" fmla="*/ 819150 w 999685"/>
              <a:gd name="connsiteY4" fmla="*/ 463550 h 1308100"/>
              <a:gd name="connsiteX5" fmla="*/ 990600 w 999685"/>
              <a:gd name="connsiteY5" fmla="*/ 336550 h 1308100"/>
              <a:gd name="connsiteX6" fmla="*/ 971550 w 999685"/>
              <a:gd name="connsiteY6" fmla="*/ 0 h 1308100"/>
              <a:gd name="connsiteX0" fmla="*/ 0 w 955235"/>
              <a:gd name="connsiteY0" fmla="*/ 1301750 h 1301750"/>
              <a:gd name="connsiteX1" fmla="*/ 184150 w 955235"/>
              <a:gd name="connsiteY1" fmla="*/ 1028700 h 1301750"/>
              <a:gd name="connsiteX2" fmla="*/ 342900 w 955235"/>
              <a:gd name="connsiteY2" fmla="*/ 749300 h 1301750"/>
              <a:gd name="connsiteX3" fmla="*/ 533400 w 955235"/>
              <a:gd name="connsiteY3" fmla="*/ 482600 h 1301750"/>
              <a:gd name="connsiteX4" fmla="*/ 774700 w 955235"/>
              <a:gd name="connsiteY4" fmla="*/ 463550 h 1301750"/>
              <a:gd name="connsiteX5" fmla="*/ 946150 w 955235"/>
              <a:gd name="connsiteY5" fmla="*/ 336550 h 1301750"/>
              <a:gd name="connsiteX6" fmla="*/ 927100 w 955235"/>
              <a:gd name="connsiteY6" fmla="*/ 0 h 1301750"/>
              <a:gd name="connsiteX0" fmla="*/ 0 w 955235"/>
              <a:gd name="connsiteY0" fmla="*/ 1301750 h 1301750"/>
              <a:gd name="connsiteX1" fmla="*/ 184150 w 955235"/>
              <a:gd name="connsiteY1" fmla="*/ 1028700 h 1301750"/>
              <a:gd name="connsiteX2" fmla="*/ 387350 w 955235"/>
              <a:gd name="connsiteY2" fmla="*/ 749300 h 1301750"/>
              <a:gd name="connsiteX3" fmla="*/ 533400 w 955235"/>
              <a:gd name="connsiteY3" fmla="*/ 482600 h 1301750"/>
              <a:gd name="connsiteX4" fmla="*/ 774700 w 955235"/>
              <a:gd name="connsiteY4" fmla="*/ 463550 h 1301750"/>
              <a:gd name="connsiteX5" fmla="*/ 946150 w 955235"/>
              <a:gd name="connsiteY5" fmla="*/ 336550 h 1301750"/>
              <a:gd name="connsiteX6" fmla="*/ 927100 w 955235"/>
              <a:gd name="connsiteY6" fmla="*/ 0 h 1301750"/>
              <a:gd name="connsiteX0" fmla="*/ 0 w 955235"/>
              <a:gd name="connsiteY0" fmla="*/ 1301750 h 1301750"/>
              <a:gd name="connsiteX1" fmla="*/ 184150 w 955235"/>
              <a:gd name="connsiteY1" fmla="*/ 1028700 h 1301750"/>
              <a:gd name="connsiteX2" fmla="*/ 387350 w 955235"/>
              <a:gd name="connsiteY2" fmla="*/ 749300 h 1301750"/>
              <a:gd name="connsiteX3" fmla="*/ 565150 w 955235"/>
              <a:gd name="connsiteY3" fmla="*/ 520700 h 1301750"/>
              <a:gd name="connsiteX4" fmla="*/ 774700 w 955235"/>
              <a:gd name="connsiteY4" fmla="*/ 463550 h 1301750"/>
              <a:gd name="connsiteX5" fmla="*/ 946150 w 955235"/>
              <a:gd name="connsiteY5" fmla="*/ 336550 h 1301750"/>
              <a:gd name="connsiteX6" fmla="*/ 927100 w 955235"/>
              <a:gd name="connsiteY6" fmla="*/ 0 h 1301750"/>
              <a:gd name="connsiteX0" fmla="*/ 0 w 934097"/>
              <a:gd name="connsiteY0" fmla="*/ 1301750 h 1301750"/>
              <a:gd name="connsiteX1" fmla="*/ 184150 w 934097"/>
              <a:gd name="connsiteY1" fmla="*/ 1028700 h 1301750"/>
              <a:gd name="connsiteX2" fmla="*/ 387350 w 934097"/>
              <a:gd name="connsiteY2" fmla="*/ 749300 h 1301750"/>
              <a:gd name="connsiteX3" fmla="*/ 565150 w 934097"/>
              <a:gd name="connsiteY3" fmla="*/ 520700 h 1301750"/>
              <a:gd name="connsiteX4" fmla="*/ 774700 w 934097"/>
              <a:gd name="connsiteY4" fmla="*/ 463550 h 1301750"/>
              <a:gd name="connsiteX5" fmla="*/ 914400 w 934097"/>
              <a:gd name="connsiteY5" fmla="*/ 336550 h 1301750"/>
              <a:gd name="connsiteX6" fmla="*/ 927100 w 934097"/>
              <a:gd name="connsiteY6" fmla="*/ 0 h 1301750"/>
              <a:gd name="connsiteX0" fmla="*/ 0 w 934097"/>
              <a:gd name="connsiteY0" fmla="*/ 1301750 h 1301750"/>
              <a:gd name="connsiteX1" fmla="*/ 184150 w 934097"/>
              <a:gd name="connsiteY1" fmla="*/ 1028700 h 1301750"/>
              <a:gd name="connsiteX2" fmla="*/ 361950 w 934097"/>
              <a:gd name="connsiteY2" fmla="*/ 736600 h 1301750"/>
              <a:gd name="connsiteX3" fmla="*/ 565150 w 934097"/>
              <a:gd name="connsiteY3" fmla="*/ 520700 h 1301750"/>
              <a:gd name="connsiteX4" fmla="*/ 774700 w 934097"/>
              <a:gd name="connsiteY4" fmla="*/ 463550 h 1301750"/>
              <a:gd name="connsiteX5" fmla="*/ 914400 w 934097"/>
              <a:gd name="connsiteY5" fmla="*/ 336550 h 1301750"/>
              <a:gd name="connsiteX6" fmla="*/ 927100 w 934097"/>
              <a:gd name="connsiteY6" fmla="*/ 0 h 1301750"/>
              <a:gd name="connsiteX0" fmla="*/ 0 w 934097"/>
              <a:gd name="connsiteY0" fmla="*/ 1301750 h 1301750"/>
              <a:gd name="connsiteX1" fmla="*/ 184150 w 934097"/>
              <a:gd name="connsiteY1" fmla="*/ 1028700 h 1301750"/>
              <a:gd name="connsiteX2" fmla="*/ 361950 w 934097"/>
              <a:gd name="connsiteY2" fmla="*/ 736600 h 1301750"/>
              <a:gd name="connsiteX3" fmla="*/ 539750 w 934097"/>
              <a:gd name="connsiteY3" fmla="*/ 501650 h 1301750"/>
              <a:gd name="connsiteX4" fmla="*/ 774700 w 934097"/>
              <a:gd name="connsiteY4" fmla="*/ 463550 h 1301750"/>
              <a:gd name="connsiteX5" fmla="*/ 914400 w 934097"/>
              <a:gd name="connsiteY5" fmla="*/ 336550 h 1301750"/>
              <a:gd name="connsiteX6" fmla="*/ 927100 w 934097"/>
              <a:gd name="connsiteY6" fmla="*/ 0 h 1301750"/>
              <a:gd name="connsiteX0" fmla="*/ 0 w 939801"/>
              <a:gd name="connsiteY0" fmla="*/ 1301750 h 1301750"/>
              <a:gd name="connsiteX1" fmla="*/ 184150 w 939801"/>
              <a:gd name="connsiteY1" fmla="*/ 1028700 h 1301750"/>
              <a:gd name="connsiteX2" fmla="*/ 361950 w 939801"/>
              <a:gd name="connsiteY2" fmla="*/ 736600 h 1301750"/>
              <a:gd name="connsiteX3" fmla="*/ 539750 w 939801"/>
              <a:gd name="connsiteY3" fmla="*/ 501650 h 1301750"/>
              <a:gd name="connsiteX4" fmla="*/ 774700 w 939801"/>
              <a:gd name="connsiteY4" fmla="*/ 434974 h 1301750"/>
              <a:gd name="connsiteX5" fmla="*/ 914400 w 939801"/>
              <a:gd name="connsiteY5" fmla="*/ 336550 h 1301750"/>
              <a:gd name="connsiteX6" fmla="*/ 927100 w 939801"/>
              <a:gd name="connsiteY6" fmla="*/ 0 h 1301750"/>
              <a:gd name="connsiteX0" fmla="*/ 0 w 936626"/>
              <a:gd name="connsiteY0" fmla="*/ 1301750 h 1301750"/>
              <a:gd name="connsiteX1" fmla="*/ 184150 w 936626"/>
              <a:gd name="connsiteY1" fmla="*/ 1028700 h 1301750"/>
              <a:gd name="connsiteX2" fmla="*/ 361950 w 936626"/>
              <a:gd name="connsiteY2" fmla="*/ 736600 h 1301750"/>
              <a:gd name="connsiteX3" fmla="*/ 539750 w 936626"/>
              <a:gd name="connsiteY3" fmla="*/ 501650 h 1301750"/>
              <a:gd name="connsiteX4" fmla="*/ 774700 w 936626"/>
              <a:gd name="connsiteY4" fmla="*/ 434974 h 1301750"/>
              <a:gd name="connsiteX5" fmla="*/ 899187 w 936626"/>
              <a:gd name="connsiteY5" fmla="*/ 298450 h 1301750"/>
              <a:gd name="connsiteX6" fmla="*/ 927100 w 936626"/>
              <a:gd name="connsiteY6" fmla="*/ 0 h 1301750"/>
              <a:gd name="connsiteX0" fmla="*/ 0 w 936624"/>
              <a:gd name="connsiteY0" fmla="*/ 1301750 h 1301750"/>
              <a:gd name="connsiteX1" fmla="*/ 184150 w 936624"/>
              <a:gd name="connsiteY1" fmla="*/ 1028700 h 1301750"/>
              <a:gd name="connsiteX2" fmla="*/ 361950 w 936624"/>
              <a:gd name="connsiteY2" fmla="*/ 736600 h 1301750"/>
              <a:gd name="connsiteX3" fmla="*/ 539750 w 936624"/>
              <a:gd name="connsiteY3" fmla="*/ 501650 h 1301750"/>
              <a:gd name="connsiteX4" fmla="*/ 774700 w 936624"/>
              <a:gd name="connsiteY4" fmla="*/ 434974 h 1301750"/>
              <a:gd name="connsiteX5" fmla="*/ 868761 w 936624"/>
              <a:gd name="connsiteY5" fmla="*/ 269874 h 1301750"/>
              <a:gd name="connsiteX6" fmla="*/ 927100 w 936624"/>
              <a:gd name="connsiteY6" fmla="*/ 0 h 130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624" h="1301750">
                <a:moveTo>
                  <a:pt x="0" y="1301750"/>
                </a:moveTo>
                <a:cubicBezTo>
                  <a:pt x="82021" y="1208616"/>
                  <a:pt x="123825" y="1122892"/>
                  <a:pt x="184150" y="1028700"/>
                </a:cubicBezTo>
                <a:cubicBezTo>
                  <a:pt x="244475" y="934508"/>
                  <a:pt x="302683" y="824442"/>
                  <a:pt x="361950" y="736600"/>
                </a:cubicBezTo>
                <a:cubicBezTo>
                  <a:pt x="421217" y="648758"/>
                  <a:pt x="470958" y="551921"/>
                  <a:pt x="539750" y="501650"/>
                </a:cubicBezTo>
                <a:cubicBezTo>
                  <a:pt x="608542" y="451379"/>
                  <a:pt x="719865" y="473603"/>
                  <a:pt x="774700" y="434974"/>
                </a:cubicBezTo>
                <a:cubicBezTo>
                  <a:pt x="829535" y="396345"/>
                  <a:pt x="843361" y="342370"/>
                  <a:pt x="868761" y="269874"/>
                </a:cubicBezTo>
                <a:cubicBezTo>
                  <a:pt x="894161" y="197378"/>
                  <a:pt x="936625" y="74083"/>
                  <a:pt x="92710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93925" y="5138738"/>
            <a:ext cx="177800" cy="1809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84475" y="4503738"/>
            <a:ext cx="177800" cy="1809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8300" y="6804025"/>
            <a:ext cx="495300" cy="387350"/>
          </a:xfrm>
        </p:spPr>
        <p:txBody>
          <a:bodyPr lIns="97506"/>
          <a:lstStyle/>
          <a:p>
            <a:pPr algn="r">
              <a:defRPr/>
            </a:pPr>
            <a:fld id="{F1AED9B0-194D-4887-A832-057F3F4C0F25}" type="slidenum">
              <a:rPr lang="ru-RU" b="1"/>
              <a:pPr algn="r">
                <a:defRPr/>
              </a:pPr>
              <a:t>22</a:t>
            </a:fld>
            <a:endParaRPr lang="ru-RU" b="1" dirty="0"/>
          </a:p>
        </p:txBody>
      </p:sp>
      <p:sp>
        <p:nvSpPr>
          <p:cNvPr id="96266" name="Прямоугольник 1"/>
          <p:cNvSpPr>
            <a:spLocks noChangeArrowheads="1"/>
          </p:cNvSpPr>
          <p:nvPr/>
        </p:nvSpPr>
        <p:spPr bwMode="auto">
          <a:xfrm>
            <a:off x="144463" y="827088"/>
            <a:ext cx="93853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452438" algn="l"/>
              </a:tabLst>
            </a:pPr>
            <a:r>
              <a:rPr lang="ru-RU" sz="1500" b="1">
                <a:solidFill>
                  <a:srgbClr val="0033CC"/>
                </a:solidFill>
              </a:rPr>
              <a:t>ОАО «ФСК ЕЭС» осуществляет строительство двухцепной ЛЭП 220 кВ «Зеленый угол – Русская» с кабельным переходом по дну пролива Босфор Восточный в рамках подготовки к Саммиту стран-участников Азиатско-Тихоокеанского экономического сотрудничества в г. Владивостоке в 2012 году (АТЭС).</a:t>
            </a:r>
          </a:p>
        </p:txBody>
      </p:sp>
      <p:sp>
        <p:nvSpPr>
          <p:cNvPr id="96267" name="Прямоугольник 2"/>
          <p:cNvSpPr>
            <a:spLocks noChangeArrowheads="1"/>
          </p:cNvSpPr>
          <p:nvPr/>
        </p:nvSpPr>
        <p:spPr bwMode="auto">
          <a:xfrm>
            <a:off x="3581400" y="1765300"/>
            <a:ext cx="5929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400" b="1">
                <a:solidFill>
                  <a:srgbClr val="1F497D"/>
                </a:solidFill>
              </a:rPr>
              <a:t>Для сооружения подводного кабельного перехода 220 кВ по дну пролива (глубина – 40 метров) применяется уникальный кабель, изготовленный по заказу ОАО «ФСК ЕЭС», имеющий следующие характеристики</a:t>
            </a:r>
            <a:r>
              <a:rPr lang="en-US" sz="1400" b="1">
                <a:solidFill>
                  <a:srgbClr val="1F497D"/>
                </a:solidFill>
              </a:rPr>
              <a:t>:</a:t>
            </a:r>
            <a:endParaRPr lang="ru-RU" sz="1400" b="1">
              <a:solidFill>
                <a:srgbClr val="1F497D"/>
              </a:solidFill>
            </a:endParaRPr>
          </a:p>
          <a:p>
            <a:pPr indent="266700" algn="just">
              <a:buClr>
                <a:srgbClr val="008000"/>
              </a:buClr>
              <a:buFont typeface="Arial" charset="0"/>
              <a:buChar char="•"/>
            </a:pPr>
            <a:r>
              <a:rPr lang="ru-RU" sz="1400" b="1">
                <a:solidFill>
                  <a:srgbClr val="1F497D"/>
                </a:solidFill>
              </a:rPr>
              <a:t>трехфазный медный подводный кабель 220 кВ сечением 500 мм2 (две цепи)</a:t>
            </a:r>
            <a:r>
              <a:rPr lang="en-US" sz="1400" b="1">
                <a:solidFill>
                  <a:srgbClr val="1F497D"/>
                </a:solidFill>
              </a:rPr>
              <a:t>;</a:t>
            </a:r>
          </a:p>
          <a:p>
            <a:pPr indent="266700" algn="just">
              <a:buClr>
                <a:srgbClr val="008000"/>
              </a:buClr>
              <a:buFont typeface="Arial" charset="0"/>
              <a:buChar char="•"/>
            </a:pPr>
            <a:r>
              <a:rPr lang="ru-RU" sz="1400" b="1">
                <a:solidFill>
                  <a:srgbClr val="1F497D"/>
                </a:solidFill>
              </a:rPr>
              <a:t>передаваемая мощность 180 МВА</a:t>
            </a:r>
            <a:r>
              <a:rPr lang="en-US" sz="1400" b="1">
                <a:solidFill>
                  <a:srgbClr val="1F497D"/>
                </a:solidFill>
              </a:rPr>
              <a:t> (</a:t>
            </a:r>
            <a:r>
              <a:rPr lang="ru-RU" sz="1400" b="1">
                <a:solidFill>
                  <a:srgbClr val="1F497D"/>
                </a:solidFill>
              </a:rPr>
              <a:t>на каждую цепь)</a:t>
            </a:r>
            <a:r>
              <a:rPr lang="en-US" sz="1400" b="1">
                <a:solidFill>
                  <a:srgbClr val="1F497D"/>
                </a:solidFill>
              </a:rPr>
              <a:t>;</a:t>
            </a:r>
            <a:endParaRPr lang="ru-RU" sz="1400" b="1">
              <a:solidFill>
                <a:srgbClr val="1F497D"/>
              </a:solidFill>
            </a:endParaRPr>
          </a:p>
          <a:p>
            <a:pPr indent="266700" algn="just">
              <a:buClr>
                <a:srgbClr val="008000"/>
              </a:buClr>
              <a:buFont typeface="Arial" charset="0"/>
              <a:buChar char="•"/>
            </a:pPr>
            <a:r>
              <a:rPr lang="ru-RU" sz="1400" b="1">
                <a:solidFill>
                  <a:srgbClr val="1F497D"/>
                </a:solidFill>
              </a:rPr>
              <a:t>изоляция из сшитого полиэтилена, с проволочной броней и  свинцовой оболочкой</a:t>
            </a:r>
            <a:r>
              <a:rPr lang="en-US" sz="1400" b="1">
                <a:solidFill>
                  <a:srgbClr val="1F497D"/>
                </a:solidFill>
              </a:rPr>
              <a:t>;</a:t>
            </a:r>
            <a:endParaRPr lang="ru-RU" sz="1400" b="1">
              <a:solidFill>
                <a:srgbClr val="1F497D"/>
              </a:solidFill>
            </a:endParaRPr>
          </a:p>
          <a:p>
            <a:pPr indent="266700" algn="just">
              <a:buClr>
                <a:srgbClr val="008000"/>
              </a:buClr>
              <a:buFont typeface="Arial" charset="0"/>
              <a:buChar char="•"/>
            </a:pPr>
            <a:r>
              <a:rPr lang="ru-RU" sz="1400" b="1">
                <a:solidFill>
                  <a:srgbClr val="1F497D"/>
                </a:solidFill>
              </a:rPr>
              <a:t>строительная длина 2.4 км, без соединительных муфт</a:t>
            </a:r>
            <a:r>
              <a:rPr lang="en-US" sz="1400" b="1">
                <a:solidFill>
                  <a:srgbClr val="1F497D"/>
                </a:solidFill>
              </a:rPr>
              <a:t>;</a:t>
            </a:r>
          </a:p>
          <a:p>
            <a:pPr indent="266700" algn="just">
              <a:buClr>
                <a:srgbClr val="008000"/>
              </a:buClr>
              <a:buFont typeface="Arial" charset="0"/>
              <a:buChar char="•"/>
            </a:pPr>
            <a:r>
              <a:rPr lang="ru-RU" sz="1400" b="1">
                <a:solidFill>
                  <a:srgbClr val="1F497D"/>
                </a:solidFill>
              </a:rPr>
              <a:t>2 встроенных волоконно-оптических</a:t>
            </a:r>
            <a:r>
              <a:rPr lang="en-US" sz="1400" b="1">
                <a:solidFill>
                  <a:srgbClr val="1F497D"/>
                </a:solidFill>
              </a:rPr>
              <a:t> </a:t>
            </a:r>
            <a:r>
              <a:rPr lang="ru-RU" sz="1400" b="1">
                <a:solidFill>
                  <a:srgbClr val="1F497D"/>
                </a:solidFill>
              </a:rPr>
              <a:t>кабеля</a:t>
            </a:r>
            <a:r>
              <a:rPr lang="en-US" sz="1400" b="1">
                <a:solidFill>
                  <a:srgbClr val="1F497D"/>
                </a:solidFill>
              </a:rPr>
              <a:t>;</a:t>
            </a:r>
            <a:endParaRPr lang="ru-RU" sz="1400" b="1">
              <a:solidFill>
                <a:srgbClr val="1F497D"/>
              </a:solidFill>
            </a:endParaRPr>
          </a:p>
        </p:txBody>
      </p:sp>
      <p:sp>
        <p:nvSpPr>
          <p:cNvPr id="96268" name="Прямоугольник 7"/>
          <p:cNvSpPr>
            <a:spLocks noChangeArrowheads="1"/>
          </p:cNvSpPr>
          <p:nvPr/>
        </p:nvSpPr>
        <p:spPr bwMode="auto">
          <a:xfrm>
            <a:off x="163513" y="6524625"/>
            <a:ext cx="934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2438" algn="l"/>
              </a:tabLst>
            </a:pPr>
            <a:r>
              <a:rPr lang="ru-RU" sz="2000" b="1">
                <a:solidFill>
                  <a:srgbClr val="FF0000"/>
                </a:solidFill>
              </a:rPr>
              <a:t>До настоящего времени подобных проектов в России не реализовывалось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424113" y="4845050"/>
            <a:ext cx="190500" cy="23653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ая прямоугольная выноска 13"/>
          <p:cNvSpPr/>
          <p:nvPr/>
        </p:nvSpPr>
        <p:spPr>
          <a:xfrm>
            <a:off x="915988" y="4448175"/>
            <a:ext cx="1366837" cy="454025"/>
          </a:xfrm>
          <a:prstGeom prst="wedgeRoundRectCallout">
            <a:avLst>
              <a:gd name="adj1" fmla="val 69604"/>
              <a:gd name="adj2" fmla="val 51391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Кабельный переход 220 кВ по дну пролива длиной 2 км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2224E-0870-4077-82AC-5323313F90F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22325"/>
            <a:ext cx="77343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90488"/>
            <a:ext cx="9753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6" tIns="48753" rIns="97506" bIns="48753" anchor="ctr"/>
          <a:lstStyle/>
          <a:p>
            <a:pPr eaLnBrk="0" hangingPunct="0">
              <a:defRPr/>
            </a:pPr>
            <a:r>
              <a:rPr lang="ru-RU" altLang="zh-CN" sz="2600" dirty="0">
                <a:solidFill>
                  <a:srgbClr val="00339A"/>
                </a:solidFill>
                <a:ea typeface="+mj-ea"/>
                <a:cs typeface="+mj-cs"/>
              </a:rPr>
              <a:t>КЛ 220 кВ подводной прокладки через пролив Босфор Восточный (МЭС Востока) </a:t>
            </a:r>
            <a:endParaRPr lang="en-GB" altLang="zh-CN" sz="2600" dirty="0">
              <a:solidFill>
                <a:srgbClr val="00339A"/>
              </a:solidFill>
              <a:ea typeface="SimSun" charset="-122"/>
              <a:cs typeface="+mj-cs"/>
            </a:endParaRPr>
          </a:p>
        </p:txBody>
      </p:sp>
      <p:graphicFrame>
        <p:nvGraphicFramePr>
          <p:cNvPr id="103426" name="Object 15"/>
          <p:cNvGraphicFramePr>
            <a:graphicFrameLocks noChangeAspect="1"/>
          </p:cNvGraphicFramePr>
          <p:nvPr/>
        </p:nvGraphicFramePr>
        <p:xfrm>
          <a:off x="266700" y="1128713"/>
          <a:ext cx="2798763" cy="2706687"/>
        </p:xfrm>
        <a:graphic>
          <a:graphicData uri="http://schemas.openxmlformats.org/presentationml/2006/ole">
            <p:oleObj spid="_x0000_s103426" name="Visio" r:id="rId4" imgW="6165723" imgH="5963031" progId="">
              <p:embed/>
            </p:oleObj>
          </a:graphicData>
        </a:graphic>
      </p:graphicFrame>
      <p:sp>
        <p:nvSpPr>
          <p:cNvPr id="103430" name="Title 1"/>
          <p:cNvSpPr txBox="1">
            <a:spLocks/>
          </p:cNvSpPr>
          <p:nvPr/>
        </p:nvSpPr>
        <p:spPr bwMode="auto">
          <a:xfrm>
            <a:off x="6502400" y="2019300"/>
            <a:ext cx="325913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6" tIns="48753" rIns="97506" bIns="48753" anchor="ctr"/>
          <a:lstStyle/>
          <a:p>
            <a:pPr algn="ctr" eaLnBrk="0" hangingPunct="0"/>
            <a:r>
              <a:rPr lang="ru-RU" altLang="zh-CN" sz="2000" b="1">
                <a:solidFill>
                  <a:srgbClr val="002060"/>
                </a:solidFill>
              </a:rPr>
              <a:t>Основные технико-экономические показатели проекта: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5740400" y="2760133"/>
          <a:ext cx="5181600" cy="433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3432" name="Text Box 7"/>
          <p:cNvSpPr txBox="1">
            <a:spLocks noChangeArrowheads="1"/>
          </p:cNvSpPr>
          <p:nvPr/>
        </p:nvSpPr>
        <p:spPr bwMode="auto">
          <a:xfrm>
            <a:off x="3200400" y="4987925"/>
            <a:ext cx="4406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2060"/>
                </a:solidFill>
                <a:latin typeface="Times New Roman" pitchFamily="18" charset="0"/>
              </a:rPr>
              <a:t>Характеристики кабеля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14688" y="5473700"/>
          <a:ext cx="6043612" cy="1225550"/>
        </p:xfrm>
        <a:graphic>
          <a:graphicData uri="http://schemas.openxmlformats.org/drawingml/2006/table">
            <a:tbl>
              <a:tblPr/>
              <a:tblGrid>
                <a:gridCol w="3186430"/>
                <a:gridCol w="28575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Сечение жилы: 500</a:t>
                      </a:r>
                      <a:r>
                        <a:rPr lang="ru-RU" sz="1400" baseline="0" dirty="0" smtClean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мм</a:t>
                      </a:r>
                      <a:r>
                        <a:rPr lang="ru-RU" sz="1400" baseline="30000" dirty="0" smtClean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aseline="300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Номинальное напряжение: 220 кВ</a:t>
                      </a:r>
                      <a:endParaRPr lang="ru-RU" sz="14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Токовая нагрузка в нормальном режиме: 330 А</a:t>
                      </a:r>
                      <a:endParaRPr lang="ru-RU" sz="14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Токовая нагрузка в аварийном режиме: 435 А</a:t>
                      </a:r>
                      <a:endParaRPr lang="ru-RU" sz="14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Тип: 3-х жильный подводный с оптическим элементом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Внешний диаметр: 219 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Удельная масса: 94 кг/м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Box 3"/>
          <p:cNvSpPr txBox="1">
            <a:spLocks noChangeArrowheads="1"/>
          </p:cNvSpPr>
          <p:nvPr/>
        </p:nvSpPr>
        <p:spPr bwMode="auto">
          <a:xfrm>
            <a:off x="276225" y="217488"/>
            <a:ext cx="8664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24" tIns="48762" rIns="97524" bIns="48762">
            <a:spAutoFit/>
          </a:bodyPr>
          <a:lstStyle/>
          <a:p>
            <a:pPr eaLnBrk="0" hangingPunct="0"/>
            <a:r>
              <a:rPr lang="ru-RU" altLang="zh-CN" sz="2600">
                <a:solidFill>
                  <a:srgbClr val="00339A"/>
                </a:solidFill>
              </a:rPr>
              <a:t>Газоизолированные линии</a:t>
            </a:r>
          </a:p>
        </p:txBody>
      </p:sp>
      <p:sp>
        <p:nvSpPr>
          <p:cNvPr id="104450" name="Rectangle 6"/>
          <p:cNvSpPr txBox="1">
            <a:spLocks noChangeArrowheads="1"/>
          </p:cNvSpPr>
          <p:nvPr/>
        </p:nvSpPr>
        <p:spPr bwMode="auto">
          <a:xfrm>
            <a:off x="9258300" y="6804025"/>
            <a:ext cx="4953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0" tIns="48750" rIns="97500" bIns="48750" anchor="ctr"/>
          <a:lstStyle/>
          <a:p>
            <a:pPr algn="r"/>
            <a:fld id="{98834B6D-8082-404E-8FDB-EF07770F18AA}" type="slidenum">
              <a:rPr lang="ru-RU" sz="1300" b="1">
                <a:solidFill>
                  <a:srgbClr val="898989"/>
                </a:solidFill>
              </a:rPr>
              <a:pPr algn="r"/>
              <a:t>24</a:t>
            </a:fld>
            <a:endParaRPr lang="ru-RU" sz="1300" b="1">
              <a:solidFill>
                <a:srgbClr val="898989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6686550"/>
            <a:ext cx="733425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>
              <a:defRPr/>
            </a:pPr>
            <a:endParaRPr lang="ru-RU"/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697038"/>
            <a:ext cx="5467350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88" y="253093"/>
            <a:ext cx="302895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454" name="Прямоугольник 7"/>
          <p:cNvSpPr>
            <a:spLocks noChangeArrowheads="1"/>
          </p:cNvSpPr>
          <p:nvPr/>
        </p:nvSpPr>
        <p:spPr bwMode="auto">
          <a:xfrm>
            <a:off x="0" y="768350"/>
            <a:ext cx="6888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>
            <a:spAutoFit/>
          </a:bodyPr>
          <a:lstStyle/>
          <a:p>
            <a:r>
              <a:rPr lang="ru-RU" sz="1800">
                <a:solidFill>
                  <a:srgbClr val="00339A"/>
                </a:solidFill>
              </a:rPr>
              <a:t>В основе ГИЛ лежит технология элегазовых трубчатых проводников,  заполненных изолирующей газовой смесью азота и </a:t>
            </a:r>
            <a:r>
              <a:rPr lang="en-US" sz="1800">
                <a:solidFill>
                  <a:srgbClr val="00339A"/>
                </a:solidFill>
              </a:rPr>
              <a:t>SF</a:t>
            </a:r>
            <a:r>
              <a:rPr lang="ru-RU" sz="1800" baseline="-25000">
                <a:solidFill>
                  <a:srgbClr val="00339A"/>
                </a:solidFill>
              </a:rPr>
              <a:t>6</a:t>
            </a:r>
          </a:p>
          <a:p>
            <a:endParaRPr lang="ru-RU" sz="1800">
              <a:solidFill>
                <a:srgbClr val="00339A"/>
              </a:solidFill>
            </a:endParaRPr>
          </a:p>
        </p:txBody>
      </p:sp>
      <p:sp>
        <p:nvSpPr>
          <p:cNvPr id="104455" name="Rectangle 9"/>
          <p:cNvSpPr>
            <a:spLocks noChangeArrowheads="1"/>
          </p:cNvSpPr>
          <p:nvPr/>
        </p:nvSpPr>
        <p:spPr bwMode="auto">
          <a:xfrm>
            <a:off x="5837238" y="2878138"/>
            <a:ext cx="3605212" cy="290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C7A"/>
            </a:prstShdw>
          </a:effectLst>
        </p:spPr>
        <p:txBody>
          <a:bodyPr lIns="91434" tIns="45718" rIns="91434" bIns="45718">
            <a:spAutoFit/>
          </a:bodyPr>
          <a:lstStyle/>
          <a:p>
            <a:pPr defTabSz="912813"/>
            <a:r>
              <a:rPr lang="ru-RU" sz="1600" u="sng">
                <a:solidFill>
                  <a:srgbClr val="00339A"/>
                </a:solidFill>
              </a:rPr>
              <a:t>Преимущества ГИЛ</a:t>
            </a:r>
            <a:r>
              <a:rPr lang="ru-RU" sz="1600">
                <a:solidFill>
                  <a:srgbClr val="00339A"/>
                </a:solidFill>
              </a:rPr>
              <a:t>:</a:t>
            </a:r>
          </a:p>
          <a:p>
            <a:pPr defTabSz="912813"/>
            <a:r>
              <a:rPr lang="en-US" sz="1400">
                <a:solidFill>
                  <a:srgbClr val="00339A"/>
                </a:solidFill>
              </a:rPr>
              <a:t>- </a:t>
            </a:r>
            <a:r>
              <a:rPr lang="ru-RU" sz="1400">
                <a:solidFill>
                  <a:srgbClr val="00339A"/>
                </a:solidFill>
              </a:rPr>
              <a:t>высокая пропускная способность за счёт увеличенной плотности тока;</a:t>
            </a:r>
          </a:p>
          <a:p>
            <a:pPr defTabSz="912813"/>
            <a:r>
              <a:rPr lang="en-US" sz="1400">
                <a:solidFill>
                  <a:srgbClr val="00339A"/>
                </a:solidFill>
              </a:rPr>
              <a:t>- </a:t>
            </a:r>
            <a:r>
              <a:rPr lang="ru-RU" sz="1400">
                <a:solidFill>
                  <a:srgbClr val="00339A"/>
                </a:solidFill>
              </a:rPr>
              <a:t>высокая адаптивность к окружающим условиям при прокладке;</a:t>
            </a:r>
          </a:p>
          <a:p>
            <a:pPr defTabSz="912813">
              <a:buFontTx/>
              <a:buChar char="-"/>
            </a:pPr>
            <a:r>
              <a:rPr lang="ru-RU" sz="1400">
                <a:solidFill>
                  <a:srgbClr val="00339A"/>
                </a:solidFill>
              </a:rPr>
              <a:t>сниженное по сравнению с ВЛ и КЛ электромагнитное воздействие</a:t>
            </a:r>
            <a:endParaRPr lang="en-US" sz="1400">
              <a:solidFill>
                <a:srgbClr val="00339A"/>
              </a:solidFill>
            </a:endParaRPr>
          </a:p>
          <a:p>
            <a:pPr defTabSz="912813">
              <a:buFontTx/>
              <a:buChar char="-"/>
            </a:pPr>
            <a:r>
              <a:rPr lang="en-US" sz="1400">
                <a:solidFill>
                  <a:srgbClr val="00339A"/>
                </a:solidFill>
              </a:rPr>
              <a:t> </a:t>
            </a:r>
            <a:r>
              <a:rPr lang="ru-RU" sz="1400">
                <a:solidFill>
                  <a:srgbClr val="00339A"/>
                </a:solidFill>
              </a:rPr>
              <a:t>пожаробезопасность</a:t>
            </a:r>
            <a:r>
              <a:rPr lang="en-US" sz="1400">
                <a:solidFill>
                  <a:srgbClr val="00339A"/>
                </a:solidFill>
              </a:rPr>
              <a:t>;</a:t>
            </a:r>
            <a:endParaRPr lang="ru-RU" sz="1400">
              <a:solidFill>
                <a:srgbClr val="00339A"/>
              </a:solidFill>
            </a:endParaRPr>
          </a:p>
          <a:p>
            <a:pPr defTabSz="912813">
              <a:buFontTx/>
              <a:buChar char="-"/>
            </a:pPr>
            <a:r>
              <a:rPr lang="ru-RU" sz="1400">
                <a:solidFill>
                  <a:srgbClr val="00339A"/>
                </a:solidFill>
              </a:rPr>
              <a:t>Возможность выполнения российскими заводами</a:t>
            </a:r>
          </a:p>
          <a:p>
            <a:pPr defTabSz="912813">
              <a:buFontTx/>
              <a:buChar char="-"/>
            </a:pPr>
            <a:r>
              <a:rPr lang="ru-RU" sz="1400">
                <a:solidFill>
                  <a:srgbClr val="00339A"/>
                </a:solidFill>
              </a:rPr>
              <a:t>Использование отработанных технологий прокладки трубопроводов.</a:t>
            </a:r>
            <a:endParaRPr lang="en-US" sz="1400">
              <a:solidFill>
                <a:srgbClr val="00339A"/>
              </a:solidFill>
            </a:endParaRPr>
          </a:p>
          <a:p>
            <a:pPr defTabSz="912813">
              <a:buFontTx/>
              <a:buChar char="-"/>
            </a:pPr>
            <a:endParaRPr lang="ru-RU" sz="1400">
              <a:solidFill>
                <a:srgbClr val="00339A"/>
              </a:solidFill>
            </a:endParaRPr>
          </a:p>
        </p:txBody>
      </p:sp>
      <p:sp>
        <p:nvSpPr>
          <p:cNvPr id="104456" name="Rectangle 10"/>
          <p:cNvSpPr>
            <a:spLocks noChangeArrowheads="1"/>
          </p:cNvSpPr>
          <p:nvPr/>
        </p:nvSpPr>
        <p:spPr bwMode="auto">
          <a:xfrm>
            <a:off x="341313" y="5756275"/>
            <a:ext cx="9185275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C7A"/>
            </a:prstShdw>
          </a:effectLst>
        </p:spPr>
        <p:txBody>
          <a:bodyPr lIns="91434" tIns="45718" rIns="91434" bIns="45718">
            <a:spAutoFit/>
          </a:bodyPr>
          <a:lstStyle/>
          <a:p>
            <a:pPr defTabSz="912813"/>
            <a:r>
              <a:rPr lang="ru-RU" sz="1600">
                <a:solidFill>
                  <a:srgbClr val="00339A"/>
                </a:solidFill>
              </a:rPr>
              <a:t>Объекты применения:</a:t>
            </a:r>
          </a:p>
          <a:p>
            <a:pPr defTabSz="912813"/>
            <a:r>
              <a:rPr lang="ru-RU"/>
              <a:t> </a:t>
            </a:r>
            <a:r>
              <a:rPr lang="ru-RU">
                <a:solidFill>
                  <a:srgbClr val="00339A"/>
                </a:solidFill>
              </a:rPr>
              <a:t>–  </a:t>
            </a:r>
            <a:r>
              <a:rPr lang="ru-RU" sz="1600">
                <a:solidFill>
                  <a:srgbClr val="00339A"/>
                </a:solidFill>
              </a:rPr>
              <a:t>Глубокие вводы в мегаполисах.  </a:t>
            </a:r>
          </a:p>
          <a:p>
            <a:pPr defTabSz="912813"/>
            <a:r>
              <a:rPr lang="ru-RU" sz="1600">
                <a:solidFill>
                  <a:srgbClr val="00339A"/>
                </a:solidFill>
              </a:rPr>
              <a:t>- Заходы на существующие объекты для освобождения земельных участков для жилищного строительства и решения транспортных проблем.</a:t>
            </a:r>
          </a:p>
          <a:p>
            <a:pPr defTabSz="912813">
              <a:buFontTx/>
              <a:buChar char="-"/>
            </a:pPr>
            <a:endParaRPr lang="ru-RU" sz="1600">
              <a:solidFill>
                <a:srgbClr val="00339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zh-CN" sz="2600" smtClean="0">
                <a:solidFill>
                  <a:srgbClr val="00339A"/>
                </a:solidFill>
                <a:latin typeface="Calibri" pitchFamily="34" charset="0"/>
                <a:ea typeface="+mn-ea"/>
                <a:cs typeface="Arial" charset="0"/>
              </a:rPr>
              <a:t>Применение ВТП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808038"/>
            <a:ext cx="9197975" cy="2392362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smtClean="0">
                <a:solidFill>
                  <a:srgbClr val="000066"/>
                </a:solidFill>
                <a:latin typeface="Arial" charset="0"/>
                <a:cs typeface="Arial" charset="0"/>
              </a:rPr>
              <a:t>Применение высокотемпературных проводов в целом на ВЛ при новом строительстве нецелесообразна, однако в некоторых случаях применение высокотемпературного провода может привести к существенному сокращению расходов при сооружении ВЛ. Применение высокотемпературного провода на больших переходах позволяет значительно сократить затраты на строительства.</a:t>
            </a:r>
          </a:p>
          <a:p>
            <a:pPr>
              <a:buFontTx/>
              <a:buNone/>
            </a:pPr>
            <a:r>
              <a:rPr lang="ru-RU" sz="1800" b="1" smtClean="0">
                <a:solidFill>
                  <a:schemeClr val="accent2"/>
                </a:solidFill>
                <a:latin typeface="Tahoma" pitchFamily="34" charset="0"/>
              </a:rPr>
              <a:t>         </a:t>
            </a:r>
            <a:r>
              <a:rPr lang="ru-RU" sz="800" b="1" smtClean="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  <a:p>
            <a:pPr>
              <a:buFontTx/>
              <a:buNone/>
            </a:pPr>
            <a:r>
              <a:rPr lang="ru-RU" sz="1800" b="1" smtClean="0">
                <a:solidFill>
                  <a:srgbClr val="000066"/>
                </a:solidFill>
                <a:latin typeface="Arial" charset="0"/>
                <a:cs typeface="Arial" charset="0"/>
              </a:rPr>
              <a:t>Переход ВЛ 220 кВ через р. Печора</a:t>
            </a:r>
          </a:p>
        </p:txBody>
      </p:sp>
      <p:pic>
        <p:nvPicPr>
          <p:cNvPr id="10649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3157538"/>
            <a:ext cx="5707062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Text Box 19"/>
          <p:cNvSpPr txBox="1">
            <a:spLocks noChangeArrowheads="1"/>
          </p:cNvSpPr>
          <p:nvPr/>
        </p:nvSpPr>
        <p:spPr bwMode="auto">
          <a:xfrm>
            <a:off x="6065838" y="3049588"/>
            <a:ext cx="23923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algn="r"/>
            <a:r>
              <a:rPr lang="ru-RU" sz="1600">
                <a:solidFill>
                  <a:srgbClr val="00339A"/>
                </a:solidFill>
              </a:rPr>
              <a:t>высокотемпературный провод </a:t>
            </a:r>
            <a:r>
              <a:rPr lang="en-US" sz="1600">
                <a:solidFill>
                  <a:srgbClr val="00339A"/>
                </a:solidFill>
              </a:rPr>
              <a:t>ACS548-A20SA</a:t>
            </a:r>
            <a:r>
              <a:rPr lang="ru-RU" sz="1600">
                <a:solidFill>
                  <a:srgbClr val="00339A"/>
                </a:solidFill>
              </a:rPr>
              <a:t> </a:t>
            </a:r>
          </a:p>
        </p:txBody>
      </p:sp>
      <p:graphicFrame>
        <p:nvGraphicFramePr>
          <p:cNvPr id="8332" name="Group 140"/>
          <p:cNvGraphicFramePr>
            <a:graphicFrameLocks noGrp="1"/>
          </p:cNvGraphicFramePr>
          <p:nvPr/>
        </p:nvGraphicFramePr>
        <p:xfrm>
          <a:off x="5588000" y="3738563"/>
          <a:ext cx="4114800" cy="33369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35170"/>
                <a:gridCol w="1444462"/>
                <a:gridCol w="1335170"/>
              </a:tblGrid>
              <a:tr h="4131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A"/>
                          </a:solidFill>
                          <a:effectLst/>
                        </a:rPr>
                        <a:t>Высокотемпера-турный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A"/>
                          </a:solidFill>
                          <a:effectLst/>
                        </a:rPr>
                        <a:t> провод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A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Сталеалюминие-вый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 провод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</a:tr>
              <a:tr h="4148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Стоимость строительства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A"/>
                          </a:solidFill>
                          <a:effectLst/>
                        </a:rPr>
                        <a:t>84,5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A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100,0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</a:tr>
              <a:tr h="413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Земляные работы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A"/>
                          </a:solidFill>
                          <a:effectLst/>
                        </a:rPr>
                        <a:t>15,40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A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21,45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</a:tr>
              <a:tr h="4148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Фундаменты свайные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A"/>
                          </a:solidFill>
                          <a:effectLst/>
                        </a:rPr>
                        <a:t>28,41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A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39,00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</a:tr>
              <a:tr h="568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Опоры металлические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A"/>
                          </a:solidFill>
                          <a:effectLst/>
                        </a:rPr>
                        <a:t>22,10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A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27,60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</a:tr>
              <a:tr h="4351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Подвеска проводов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A"/>
                          </a:solidFill>
                          <a:effectLst/>
                        </a:rPr>
                        <a:t>7,68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A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4,45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</a:tr>
              <a:tr h="568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Линейная арматура и изоляторы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A"/>
                          </a:solidFill>
                          <a:effectLst/>
                        </a:rPr>
                        <a:t>6,31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A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5,04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7536" marR="97536" marT="48768" marB="48768" anchor="ctr" horzOverflow="overflow"/>
                </a:tc>
              </a:tr>
            </a:tbl>
          </a:graphicData>
        </a:graphic>
      </p:graphicFrame>
      <p:sp>
        <p:nvSpPr>
          <p:cNvPr id="106535" name="Прямоугольник 6"/>
          <p:cNvSpPr>
            <a:spLocks noChangeArrowheads="1"/>
          </p:cNvSpPr>
          <p:nvPr/>
        </p:nvSpPr>
        <p:spPr bwMode="auto">
          <a:xfrm>
            <a:off x="8521700" y="3051175"/>
            <a:ext cx="1231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>
                <a:solidFill>
                  <a:srgbClr val="7030A0"/>
                </a:solidFill>
              </a:rPr>
              <a:t>провод     АС</a:t>
            </a:r>
            <a:r>
              <a:rPr lang="en-US" sz="1600">
                <a:solidFill>
                  <a:srgbClr val="7030A0"/>
                </a:solidFill>
              </a:rPr>
              <a:t> 500</a:t>
            </a:r>
            <a:r>
              <a:rPr lang="ru-RU" sz="1600">
                <a:solidFill>
                  <a:srgbClr val="7030A0"/>
                </a:solidFill>
              </a:rPr>
              <a:t>/336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06D60-0ED8-4C2C-9AB0-8349609465D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3"/>
          <a:srcRect l="19999" t="39112" r="44461" b="51482"/>
          <a:stretch>
            <a:fillRect/>
          </a:stretch>
        </p:blipFill>
        <p:spPr bwMode="auto">
          <a:xfrm>
            <a:off x="0" y="1320800"/>
            <a:ext cx="65151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 rot="173276">
            <a:off x="901700" y="2387600"/>
            <a:ext cx="3289300" cy="6223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0488"/>
            <a:ext cx="9753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6" tIns="48753" rIns="97506" bIns="48753" anchor="ctr"/>
          <a:lstStyle/>
          <a:p>
            <a:pPr eaLnBrk="0" hangingPunct="0">
              <a:defRPr/>
            </a:pPr>
            <a:r>
              <a:rPr lang="ru-RU" altLang="zh-CN" sz="2600" dirty="0">
                <a:solidFill>
                  <a:srgbClr val="00339A"/>
                </a:solidFill>
                <a:ea typeface="+mj-ea"/>
                <a:cs typeface="+mj-cs"/>
              </a:rPr>
              <a:t>ВЛ 220 кВ Крымская-</a:t>
            </a:r>
            <a:r>
              <a:rPr lang="ru-RU" altLang="zh-CN" sz="2600" dirty="0" err="1">
                <a:solidFill>
                  <a:srgbClr val="00339A"/>
                </a:solidFill>
                <a:ea typeface="+mj-ea"/>
                <a:cs typeface="+mj-cs"/>
              </a:rPr>
              <a:t>Афипская</a:t>
            </a:r>
            <a:r>
              <a:rPr lang="ru-RU" altLang="zh-CN" sz="2600" dirty="0">
                <a:solidFill>
                  <a:srgbClr val="00339A"/>
                </a:solidFill>
                <a:ea typeface="+mj-ea"/>
                <a:cs typeface="+mj-cs"/>
              </a:rPr>
              <a:t> (МЭС Юга)</a:t>
            </a:r>
            <a:endParaRPr lang="en-GB" altLang="zh-CN" sz="2600" dirty="0">
              <a:solidFill>
                <a:srgbClr val="00339A"/>
              </a:solidFill>
              <a:ea typeface="SimSun" charset="-122"/>
              <a:cs typeface="+mj-cs"/>
            </a:endParaRPr>
          </a:p>
        </p:txBody>
      </p:sp>
      <p:sp>
        <p:nvSpPr>
          <p:cNvPr id="108549" name="Прямоугольник 5"/>
          <p:cNvSpPr>
            <a:spLocks noChangeArrowheads="1"/>
          </p:cNvSpPr>
          <p:nvPr/>
        </p:nvSpPr>
        <p:spPr bwMode="auto">
          <a:xfrm>
            <a:off x="0" y="828675"/>
            <a:ext cx="929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3888" indent="-355600">
              <a:spcAft>
                <a:spcPts val="600"/>
              </a:spcAft>
            </a:pPr>
            <a:r>
              <a:rPr lang="ru-RU" sz="2000">
                <a:solidFill>
                  <a:srgbClr val="002060"/>
                </a:solidFill>
              </a:rPr>
              <a:t>Внедрение высокотемпературного провода при строительстве ВЛ 220 кВ</a:t>
            </a:r>
          </a:p>
        </p:txBody>
      </p:sp>
      <p:sp>
        <p:nvSpPr>
          <p:cNvPr id="108550" name="Title 1"/>
          <p:cNvSpPr txBox="1">
            <a:spLocks/>
          </p:cNvSpPr>
          <p:nvPr/>
        </p:nvSpPr>
        <p:spPr bwMode="auto">
          <a:xfrm>
            <a:off x="6489700" y="1206500"/>
            <a:ext cx="325913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6" tIns="48753" rIns="97506" bIns="48753" anchor="ctr"/>
          <a:lstStyle/>
          <a:p>
            <a:pPr algn="ctr" eaLnBrk="0" hangingPunct="0"/>
            <a:r>
              <a:rPr lang="ru-RU" altLang="zh-CN" sz="2000" b="1">
                <a:solidFill>
                  <a:srgbClr val="002060"/>
                </a:solidFill>
              </a:rPr>
              <a:t>Основные технико-экономические показатели проекта: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5727700" y="1947333"/>
          <a:ext cx="5181600" cy="433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8552" name="Text Box 7"/>
          <p:cNvSpPr txBox="1">
            <a:spLocks noChangeArrowheads="1"/>
          </p:cNvSpPr>
          <p:nvPr/>
        </p:nvSpPr>
        <p:spPr bwMode="auto">
          <a:xfrm>
            <a:off x="165100" y="5559425"/>
            <a:ext cx="4406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2060"/>
                </a:solidFill>
                <a:latin typeface="Times New Roman" pitchFamily="18" charset="0"/>
              </a:rPr>
              <a:t>Характеристики провода</a:t>
            </a:r>
          </a:p>
        </p:txBody>
      </p:sp>
      <p:pic>
        <p:nvPicPr>
          <p:cNvPr id="108553" name="Picture 4" descr="Untitle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8150" y="5114925"/>
            <a:ext cx="1746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5900" y="3957638"/>
          <a:ext cx="9055100" cy="1038225"/>
        </p:xfrm>
        <a:graphic>
          <a:graphicData uri="http://schemas.openxmlformats.org/drawingml/2006/table">
            <a:tbl>
              <a:tblPr/>
              <a:tblGrid>
                <a:gridCol w="1473200"/>
                <a:gridCol w="1473200"/>
                <a:gridCol w="1079500"/>
                <a:gridCol w="952500"/>
                <a:gridCol w="977900"/>
                <a:gridCol w="1779588"/>
                <a:gridCol w="1319212"/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Компания-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производитель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Провод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Диаметр,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мм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Масса,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кг/км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МТПС,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Стоимость, евро/км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*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Стрела при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T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=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max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, 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Кирскабель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АС 300/56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24,2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1257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600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2291 (100%)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11,05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J-Power Systems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GTACSR 217/49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1015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840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10500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450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%)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9,1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096" marR="520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9388" y="6045200"/>
          <a:ext cx="5675312" cy="981075"/>
        </p:xfrm>
        <a:graphic>
          <a:graphicData uri="http://schemas.openxmlformats.org/drawingml/2006/table">
            <a:tbl>
              <a:tblPr/>
              <a:tblGrid>
                <a:gridCol w="3150853"/>
                <a:gridCol w="252477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Марка: </a:t>
                      </a:r>
                      <a:r>
                        <a:rPr lang="en-US" sz="14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GTACSR </a:t>
                      </a:r>
                      <a:r>
                        <a:rPr lang="ru-RU" sz="14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217/49</a:t>
                      </a:r>
                      <a:endParaRPr lang="ru-RU" sz="14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Номинальный диаметр проволок: 3 мм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Внешний диаметр: 20,3 мм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Вес: 1015 кг/км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Сопротивление: 0,1358 Ом/км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Разрывное усилие: 11296 кг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Максимальный ток: </a:t>
                      </a:r>
                      <a:r>
                        <a:rPr lang="en-US" sz="14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843</a:t>
                      </a:r>
                      <a:r>
                        <a:rPr lang="ru-RU" sz="14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23622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7463" y="1588"/>
            <a:ext cx="9753600" cy="790575"/>
          </a:xfrm>
        </p:spPr>
        <p:txBody>
          <a:bodyPr/>
          <a:lstStyle/>
          <a:p>
            <a:r>
              <a:rPr lang="ru-RU" altLang="zh-CN" sz="2600" b="0" smtClean="0">
                <a:solidFill>
                  <a:srgbClr val="00339A"/>
                </a:solidFill>
                <a:latin typeface="Calibri" pitchFamily="34" charset="0"/>
              </a:rPr>
              <a:t>Проекты, реализуемые в рамках НИОКР в настоящее время</a:t>
            </a:r>
            <a:endParaRPr lang="en-GB" altLang="zh-CN" sz="2600" b="0" smtClean="0">
              <a:solidFill>
                <a:srgbClr val="00339A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0" y="3562350"/>
            <a:ext cx="9753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0" tIns="48750" rIns="97500" bIns="48750"/>
          <a:lstStyle/>
          <a:p>
            <a:pPr marL="661988" indent="-373063">
              <a:spcBef>
                <a:spcPts val="425"/>
              </a:spcBef>
              <a:buClr>
                <a:srgbClr val="008000"/>
              </a:buClr>
              <a:buFont typeface="Wingdings 2" pitchFamily="18" charset="2"/>
              <a:buChar char="¡"/>
            </a:pPr>
            <a:endParaRPr lang="ru-RU" sz="2000">
              <a:solidFill>
                <a:srgbClr val="0033CC"/>
              </a:solidFill>
            </a:endParaRP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5419725"/>
            <a:ext cx="97536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0" tIns="48750" rIns="97500" bIns="48750"/>
          <a:lstStyle/>
          <a:p>
            <a:pPr marL="661988" indent="-373063">
              <a:spcBef>
                <a:spcPts val="425"/>
              </a:spcBef>
              <a:buClr>
                <a:srgbClr val="008000"/>
              </a:buClr>
              <a:buFont typeface="Wingdings 2" pitchFamily="18" charset="2"/>
              <a:buChar char="¡"/>
            </a:pPr>
            <a:endParaRPr lang="ru-RU" sz="2000">
              <a:solidFill>
                <a:srgbClr val="0033CC"/>
              </a:solidFill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0" y="903288"/>
            <a:ext cx="9753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0" tIns="48750" rIns="97500" bIns="48750"/>
          <a:lstStyle/>
          <a:p>
            <a:pPr marL="661988" indent="-373063">
              <a:spcBef>
                <a:spcPts val="425"/>
              </a:spcBef>
              <a:buClr>
                <a:srgbClr val="008000"/>
              </a:buClr>
              <a:buFont typeface="Wingdings 2" pitchFamily="18" charset="2"/>
              <a:buChar char="¡"/>
            </a:pPr>
            <a:endParaRPr lang="ru-RU" sz="2600">
              <a:solidFill>
                <a:srgbClr val="0033CC"/>
              </a:solidFill>
            </a:endParaRP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0" y="958850"/>
            <a:ext cx="95948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0" tIns="48750" rIns="97500" bIns="48750"/>
          <a:lstStyle/>
          <a:p>
            <a:pPr marL="661988" indent="-373063">
              <a:spcBef>
                <a:spcPts val="600"/>
              </a:spcBef>
              <a:buClr>
                <a:srgbClr val="008000"/>
              </a:buClr>
              <a:buFont typeface="Wingdings 2" pitchFamily="18" charset="2"/>
              <a:buChar char="¡"/>
            </a:pPr>
            <a:r>
              <a:rPr lang="ru-RU" sz="1700" b="1">
                <a:solidFill>
                  <a:srgbClr val="0033CC"/>
                </a:solidFill>
              </a:rPr>
              <a:t>Мониторинг гололеда на воздушных линиях  локационным методом </a:t>
            </a:r>
            <a:r>
              <a:rPr lang="ru-RU" sz="1700">
                <a:solidFill>
                  <a:srgbClr val="0033CC"/>
                </a:solidFill>
              </a:rPr>
              <a:t>(Казанский государственный энергетический университет) – результаты позволят автоматизировать обнаружение новым способом образования гололеда на ВЛ и автоматизировать его плавку (повышение надежности энергоснабжения потребителей)</a:t>
            </a:r>
            <a:r>
              <a:rPr lang="en-US" sz="1700">
                <a:solidFill>
                  <a:srgbClr val="0033CC"/>
                </a:solidFill>
              </a:rPr>
              <a:t>;</a:t>
            </a:r>
            <a:endParaRPr lang="ru-RU" sz="1700">
              <a:solidFill>
                <a:srgbClr val="0033CC"/>
              </a:solidFill>
            </a:endParaRPr>
          </a:p>
          <a:p>
            <a:pPr marL="661988" indent="-373063">
              <a:spcBef>
                <a:spcPts val="600"/>
              </a:spcBef>
              <a:buClr>
                <a:srgbClr val="008000"/>
              </a:buClr>
              <a:buFont typeface="Wingdings 2" pitchFamily="18" charset="2"/>
              <a:buChar char="¡"/>
            </a:pPr>
            <a:r>
              <a:rPr lang="ru-RU" sz="1700" b="1">
                <a:solidFill>
                  <a:srgbClr val="0033CC"/>
                </a:solidFill>
              </a:rPr>
              <a:t>Разработка</a:t>
            </a:r>
            <a:r>
              <a:rPr lang="ru-RU" sz="1700">
                <a:solidFill>
                  <a:srgbClr val="0033CC"/>
                </a:solidFill>
              </a:rPr>
              <a:t> </a:t>
            </a:r>
            <a:r>
              <a:rPr lang="ru-RU" sz="1700" b="1">
                <a:solidFill>
                  <a:srgbClr val="0033CC"/>
                </a:solidFill>
              </a:rPr>
              <a:t>оборудования ограничения токов короткого замыкания </a:t>
            </a:r>
            <a:r>
              <a:rPr lang="ru-RU" sz="1700">
                <a:solidFill>
                  <a:srgbClr val="0033CC"/>
                </a:solidFill>
              </a:rPr>
              <a:t>на основе быстродействующего размыкателя взрывного типа – результаты работы позволят повысить надежность ЕНЭС в части статической и динамической устойчивости (экономия на установки дополнительного оборудования на примере двух ОЭС порядка 9 млрд. руб.)</a:t>
            </a:r>
            <a:r>
              <a:rPr lang="en-US" sz="1700">
                <a:solidFill>
                  <a:srgbClr val="0033CC"/>
                </a:solidFill>
              </a:rPr>
              <a:t>;</a:t>
            </a:r>
            <a:endParaRPr lang="ru-RU" sz="1700">
              <a:solidFill>
                <a:srgbClr val="0033CC"/>
              </a:solidFill>
            </a:endParaRPr>
          </a:p>
          <a:p>
            <a:pPr marL="661988" indent="-373063">
              <a:spcBef>
                <a:spcPts val="600"/>
              </a:spcBef>
              <a:buClr>
                <a:srgbClr val="008000"/>
              </a:buClr>
              <a:buFont typeface="Wingdings 2" pitchFamily="18" charset="2"/>
              <a:buChar char="¡"/>
            </a:pPr>
            <a:r>
              <a:rPr lang="ru-RU" sz="1700" b="1">
                <a:solidFill>
                  <a:srgbClr val="0033CC"/>
                </a:solidFill>
              </a:rPr>
              <a:t>Совершенствование</a:t>
            </a:r>
            <a:r>
              <a:rPr lang="ru-RU" sz="1700">
                <a:solidFill>
                  <a:srgbClr val="0033CC"/>
                </a:solidFill>
              </a:rPr>
              <a:t> </a:t>
            </a:r>
            <a:r>
              <a:rPr lang="ru-RU" sz="1700" b="1">
                <a:solidFill>
                  <a:srgbClr val="0033CC"/>
                </a:solidFill>
              </a:rPr>
              <a:t>методологии проектирования молниезащиты ВЛ и ПС 110 – 750 кВ</a:t>
            </a:r>
            <a:r>
              <a:rPr lang="ru-RU" sz="1700">
                <a:solidFill>
                  <a:srgbClr val="0033CC"/>
                </a:solidFill>
              </a:rPr>
              <a:t> – результаты работы позволят снизить технологические нарушения на ВЛ и ПС при грозовых воздействиях (на примере выдачи мощности Кольской АЭС, экономия порядка 150 млн. руб. в год. – упущенная выгода)</a:t>
            </a:r>
            <a:r>
              <a:rPr lang="en-US" sz="1700">
                <a:solidFill>
                  <a:srgbClr val="0033CC"/>
                </a:solidFill>
              </a:rPr>
              <a:t>;</a:t>
            </a:r>
            <a:endParaRPr lang="ru-RU" sz="1700">
              <a:solidFill>
                <a:srgbClr val="0033CC"/>
              </a:solidFill>
            </a:endParaRPr>
          </a:p>
          <a:p>
            <a:pPr marL="661988" indent="-373063">
              <a:spcBef>
                <a:spcPts val="600"/>
              </a:spcBef>
              <a:buClr>
                <a:srgbClr val="008000"/>
              </a:buClr>
              <a:buFont typeface="Wingdings 2" pitchFamily="18" charset="2"/>
              <a:buChar char="¡"/>
            </a:pPr>
            <a:r>
              <a:rPr lang="ru-RU" sz="1700" b="1">
                <a:solidFill>
                  <a:srgbClr val="0033CC"/>
                </a:solidFill>
              </a:rPr>
              <a:t>Разработка КРУЭ 220 кВ для цифровой подстанции</a:t>
            </a:r>
            <a:r>
              <a:rPr lang="ru-RU" sz="1700">
                <a:solidFill>
                  <a:srgbClr val="0033CC"/>
                </a:solidFill>
              </a:rPr>
              <a:t> – результаты работы позволят создавать цифровые подстанции нового типа на отечественном оборудовании (исключения аварий, подобных ПС Восточная в г. Санкт-Петербург)</a:t>
            </a:r>
            <a:r>
              <a:rPr lang="en-US" sz="1700">
                <a:solidFill>
                  <a:srgbClr val="0033CC"/>
                </a:solidFill>
              </a:rPr>
              <a:t>;</a:t>
            </a:r>
            <a:endParaRPr lang="ru-RU" sz="1700">
              <a:solidFill>
                <a:srgbClr val="0033C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58300" y="6804025"/>
            <a:ext cx="495300" cy="387350"/>
          </a:xfrm>
        </p:spPr>
        <p:txBody>
          <a:bodyPr lIns="97500"/>
          <a:lstStyle/>
          <a:p>
            <a:pPr algn="r">
              <a:defRPr/>
            </a:pPr>
            <a:fld id="{3E9739C7-6B62-4901-BD72-DEFA9DF6CB15}" type="slidenum">
              <a:rPr lang="ru-RU" b="1"/>
              <a:pPr algn="r">
                <a:defRPr/>
              </a:pPr>
              <a:t>2</a:t>
            </a:fld>
            <a:endParaRPr lang="ru-RU" b="1" dirty="0"/>
          </a:p>
        </p:txBody>
      </p:sp>
      <p:sp>
        <p:nvSpPr>
          <p:cNvPr id="11272" name="Прямоугольник 11"/>
          <p:cNvSpPr>
            <a:spLocks noChangeArrowheads="1"/>
          </p:cNvSpPr>
          <p:nvPr/>
        </p:nvSpPr>
        <p:spPr bwMode="auto">
          <a:xfrm>
            <a:off x="2120900" y="5170488"/>
            <a:ext cx="74041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1988" indent="-373063">
              <a:spcBef>
                <a:spcPts val="600"/>
              </a:spcBef>
              <a:buClr>
                <a:srgbClr val="008000"/>
              </a:buClr>
              <a:buFont typeface="Wingdings 2" pitchFamily="18" charset="2"/>
              <a:buChar char="¡"/>
            </a:pPr>
            <a:r>
              <a:rPr lang="ru-RU" sz="1700" b="1">
                <a:solidFill>
                  <a:srgbClr val="0033CC"/>
                </a:solidFill>
              </a:rPr>
              <a:t>Создание мультикамерного изолятора-разрядника </a:t>
            </a:r>
            <a:r>
              <a:rPr lang="ru-RU" sz="1700">
                <a:solidFill>
                  <a:srgbClr val="0033CC"/>
                </a:solidFill>
              </a:rPr>
              <a:t>и реализация пилота для воздушных линий электропередачи (пилот на ВЛ 220 кВ Цимлянская ГЭС – Шахты 30) – результаты позволят обеспечить эффективную грозозащиту ВЛ в районах с интенсивным гололедообразованием.</a:t>
            </a:r>
            <a:endParaRPr lang="en-US" sz="1700">
              <a:solidFill>
                <a:srgbClr val="0033CC"/>
              </a:solidFill>
            </a:endParaRPr>
          </a:p>
        </p:txBody>
      </p:sp>
      <p:sp>
        <p:nvSpPr>
          <p:cNvPr id="11273" name="Rectangle 6"/>
          <p:cNvSpPr txBox="1">
            <a:spLocks noGrp="1" noChangeArrowheads="1"/>
          </p:cNvSpPr>
          <p:nvPr/>
        </p:nvSpPr>
        <p:spPr bwMode="auto">
          <a:xfrm>
            <a:off x="573088" y="6770688"/>
            <a:ext cx="22748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0" tIns="48750" rIns="97500" bIns="48750" anchor="ctr"/>
          <a:lstStyle/>
          <a:p>
            <a:fld id="{D1A46F44-7AB2-4C06-B5CA-7F2B21A7C7CA}" type="slidenum">
              <a:rPr lang="ru-RU" sz="1300">
                <a:solidFill>
                  <a:srgbClr val="898989"/>
                </a:solidFill>
              </a:rPr>
              <a:pPr/>
              <a:t>2</a:t>
            </a:fld>
            <a:endParaRPr lang="ru-RU" sz="13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1" name="Picture 7" descr="Снимок 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2566988"/>
            <a:ext cx="4705350" cy="352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4838700" y="6137275"/>
            <a:ext cx="47132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1038225" eaLnBrk="0" hangingPunct="0"/>
            <a:r>
              <a:rPr lang="ru-RU" sz="2000" b="1">
                <a:solidFill>
                  <a:srgbClr val="0033CC"/>
                </a:solidFill>
              </a:rPr>
              <a:t>Открытое распределительное устройство 110 кВ, выполненное на компактах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4271963"/>
            <a:ext cx="47164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33CC"/>
                </a:solidFill>
              </a:rPr>
              <a:t>Открытое распределительное устройство 110 кВ (значительные размеры)</a:t>
            </a:r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534988" y="6781800"/>
            <a:ext cx="37306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0" tIns="48750" rIns="97500" bIns="48750" anchor="ctr"/>
          <a:lstStyle/>
          <a:p>
            <a:pPr algn="r"/>
            <a:fld id="{9DDFB897-0FD6-456D-A936-34E2D996BED3}" type="slidenum">
              <a:rPr lang="ru-RU" sz="1300">
                <a:solidFill>
                  <a:srgbClr val="898989"/>
                </a:solidFill>
              </a:rPr>
              <a:pPr algn="r"/>
              <a:t>3</a:t>
            </a:fld>
            <a:endParaRPr lang="ru-RU" sz="1300">
              <a:solidFill>
                <a:srgbClr val="898989"/>
              </a:solidFill>
            </a:endParaRPr>
          </a:p>
        </p:txBody>
      </p:sp>
      <p:pic>
        <p:nvPicPr>
          <p:cNvPr id="11" name="Рисунок 10" descr="IMG_152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800100"/>
            <a:ext cx="4686300" cy="333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2088" y="11113"/>
            <a:ext cx="8875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06" tIns="48753" rIns="97506" bIns="48753" anchor="ctr">
            <a:normAutofit fontScale="97500"/>
          </a:bodyPr>
          <a:lstStyle/>
          <a:p>
            <a:pPr eaLnBrk="0" hangingPunct="0">
              <a:defRPr/>
            </a:pPr>
            <a:r>
              <a:rPr lang="ru-RU" altLang="zh-CN" sz="2600" b="1" dirty="0">
                <a:solidFill>
                  <a:srgbClr val="00339A"/>
                </a:solidFill>
                <a:latin typeface="+mn-lt"/>
                <a:cs typeface="+mn-cs"/>
              </a:rPr>
              <a:t>Внедрение новой техники на объектах ОАО «ФСК ЕЭС» (1)</a:t>
            </a:r>
            <a:endParaRPr lang="ru-RU" altLang="zh-CN" sz="2600" b="1" dirty="0">
              <a:solidFill>
                <a:srgbClr val="00339A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088" y="11113"/>
            <a:ext cx="8875712" cy="800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zh-CN" sz="2600">
                <a:solidFill>
                  <a:srgbClr val="00339A"/>
                </a:solidFill>
                <a:latin typeface="+mn-lt"/>
                <a:ea typeface="+mn-ea"/>
                <a:cs typeface="+mn-cs"/>
              </a:rPr>
              <a:t>Внедрение новой техники на объектах ОАО «ФСК ЕЭС</a:t>
            </a:r>
            <a:r>
              <a:rPr lang="ru-RU" altLang="zh-CN" sz="2600" smtClean="0">
                <a:solidFill>
                  <a:srgbClr val="00339A"/>
                </a:solidFill>
                <a:latin typeface="+mn-lt"/>
                <a:ea typeface="+mn-ea"/>
                <a:cs typeface="+mn-cs"/>
              </a:rPr>
              <a:t>» (2)</a:t>
            </a:r>
            <a:endParaRPr lang="ru-RU" altLang="zh-CN" sz="2600">
              <a:solidFill>
                <a:srgbClr val="00339A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5349" name="Picture 5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48" y="4094485"/>
            <a:ext cx="3040093" cy="2186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5351" name="Picture 7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0097" y="4074886"/>
            <a:ext cx="3041967" cy="2203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3255963" y="3389313"/>
            <a:ext cx="3186112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71550" eaLnBrk="0" hangingPunct="0"/>
            <a:r>
              <a:rPr lang="ru-RU" sz="1200" b="1">
                <a:solidFill>
                  <a:srgbClr val="00339A"/>
                </a:solidFill>
              </a:rPr>
              <a:t>Высокотемпературная сверхпроводящая кабельная линия  длиной 200 м </a:t>
            </a:r>
          </a:p>
          <a:p>
            <a:pPr algn="ctr" defTabSz="971550" eaLnBrk="0" hangingPunct="0"/>
            <a:r>
              <a:rPr lang="ru-RU" sz="1200" b="1">
                <a:solidFill>
                  <a:srgbClr val="00339A"/>
                </a:solidFill>
              </a:rPr>
              <a:t>на напряжение 20 кВ  </a:t>
            </a: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3267075" y="6369050"/>
            <a:ext cx="314960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71550" eaLnBrk="0" hangingPunct="0"/>
            <a:r>
              <a:rPr lang="ru-RU" sz="1200" b="1">
                <a:solidFill>
                  <a:srgbClr val="00339A"/>
                </a:solidFill>
              </a:rPr>
              <a:t>СТК-1 100 Мвар. </a:t>
            </a:r>
          </a:p>
          <a:p>
            <a:pPr algn="ctr" defTabSz="971550" eaLnBrk="0" hangingPunct="0"/>
            <a:r>
              <a:rPr lang="ru-RU" sz="1200" b="1">
                <a:solidFill>
                  <a:srgbClr val="00339A"/>
                </a:solidFill>
              </a:rPr>
              <a:t>Здание СТК и конденсаторные установки </a:t>
            </a:r>
            <a:br>
              <a:rPr lang="ru-RU" sz="1200" b="1">
                <a:solidFill>
                  <a:srgbClr val="00339A"/>
                </a:solidFill>
              </a:rPr>
            </a:br>
            <a:r>
              <a:rPr lang="ru-RU" sz="1200" b="1">
                <a:solidFill>
                  <a:srgbClr val="00339A"/>
                </a:solidFill>
              </a:rPr>
              <a:t>на подстанции 500 кВ Ново-Анжерская </a:t>
            </a:r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0" y="6443663"/>
            <a:ext cx="3262313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71550" eaLnBrk="0" hangingPunct="0"/>
            <a:r>
              <a:rPr lang="ru-RU" sz="1200" b="1">
                <a:solidFill>
                  <a:srgbClr val="00339A"/>
                </a:solidFill>
              </a:rPr>
              <a:t>Применение оборудования КРУЭ 500 кВ. </a:t>
            </a:r>
          </a:p>
          <a:p>
            <a:pPr algn="ctr" defTabSz="971550" eaLnBrk="0" hangingPunct="0"/>
            <a:r>
              <a:rPr lang="ru-RU" sz="1200" b="1">
                <a:solidFill>
                  <a:srgbClr val="00339A"/>
                </a:solidFill>
              </a:rPr>
              <a:t>Подстанция 500 кВ Бескудниково</a:t>
            </a:r>
          </a:p>
        </p:txBody>
      </p:sp>
      <p:sp>
        <p:nvSpPr>
          <p:cNvPr id="67610" name="Rectangle 14"/>
          <p:cNvSpPr>
            <a:spLocks noChangeArrowheads="1"/>
          </p:cNvSpPr>
          <p:nvPr/>
        </p:nvSpPr>
        <p:spPr bwMode="auto">
          <a:xfrm>
            <a:off x="0" y="3430588"/>
            <a:ext cx="3224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73077" eaLnBrk="0" hangingPunct="0">
              <a:defRPr/>
            </a:pPr>
            <a:r>
              <a:rPr lang="ru-RU" sz="1200" b="1" spc="43" dirty="0">
                <a:solidFill>
                  <a:srgbClr val="00339A"/>
                </a:solidFill>
                <a:cs typeface="Arial" pitchFamily="34" charset="0"/>
              </a:rPr>
              <a:t>Установка СТАТКОМ на подстанции 400 кВ Выборгская в Ленинградской области</a:t>
            </a:r>
            <a:endParaRPr lang="ru-RU" sz="1200" spc="43" dirty="0">
              <a:solidFill>
                <a:srgbClr val="00339A"/>
              </a:solidFill>
              <a:cs typeface="Arial" pitchFamily="34" charset="0"/>
            </a:endParaRPr>
          </a:p>
        </p:txBody>
      </p:sp>
      <p:pic>
        <p:nvPicPr>
          <p:cNvPr id="118794" name="Picture 9" descr="DSC00654_у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983" y="1098975"/>
            <a:ext cx="3071707" cy="215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8795" name="Picture 10" descr="ВТСП кабел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1358" y="1098975"/>
            <a:ext cx="3071707" cy="215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6386513" y="6475413"/>
            <a:ext cx="326231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71550" eaLnBrk="0" hangingPunct="0"/>
            <a:r>
              <a:rPr lang="ru-RU" sz="1200" b="1">
                <a:solidFill>
                  <a:srgbClr val="00339A"/>
                </a:solidFill>
              </a:rPr>
              <a:t>Мультикамерный изолятор-разрядник для воздушных линий электропередачи</a:t>
            </a: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6408738" y="3384550"/>
            <a:ext cx="325120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71550" eaLnBrk="0" hangingPunct="0"/>
            <a:r>
              <a:rPr lang="ru-RU" sz="1200" b="1">
                <a:solidFill>
                  <a:srgbClr val="00339A"/>
                </a:solidFill>
              </a:rPr>
              <a:t>Управляемые шунтирующие реакторы (УШР) установлены на ПС 500 кВ  Таврическая, Барабинская, Иртыш и др.</a:t>
            </a:r>
          </a:p>
        </p:txBody>
      </p:sp>
      <p:pic>
        <p:nvPicPr>
          <p:cNvPr id="118799" name="Picture 15" descr="P100029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5953" y="1122682"/>
            <a:ext cx="3169920" cy="2150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616" name="Рисунок 3" descr="CIMG0348"/>
          <p:cNvPicPr>
            <a:picLocks noChangeAspect="1" noChangeArrowheads="1"/>
          </p:cNvPicPr>
          <p:nvPr/>
        </p:nvPicPr>
        <p:blipFill>
          <a:blip r:embed="rId8">
            <a:lum bright="18000" contrast="30000"/>
          </a:blip>
          <a:srcRect l="30199" t="7197" r="30199" b="54435"/>
          <a:stretch>
            <a:fillRect/>
          </a:stretch>
        </p:blipFill>
        <p:spPr bwMode="auto">
          <a:xfrm>
            <a:off x="6456454" y="4060372"/>
            <a:ext cx="3087687" cy="2217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46" name="Picture 6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94" y="1003300"/>
            <a:ext cx="3086946" cy="2299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0248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573" y="1030394"/>
            <a:ext cx="3041227" cy="2265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0252" name="Picture 12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574" y="4036907"/>
            <a:ext cx="3037840" cy="2263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0254" name="Picture 14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6507" y="4033520"/>
            <a:ext cx="3031067" cy="2258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0256" name="Picture 16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6267" y="4009814"/>
            <a:ext cx="3041227" cy="2265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90" name="Rectangle 17"/>
          <p:cNvSpPr>
            <a:spLocks noChangeArrowheads="1"/>
          </p:cNvSpPr>
          <p:nvPr/>
        </p:nvSpPr>
        <p:spPr bwMode="auto">
          <a:xfrm>
            <a:off x="6607175" y="6315075"/>
            <a:ext cx="29575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sz="1100" b="1">
                <a:solidFill>
                  <a:srgbClr val="00339A"/>
                </a:solidFill>
                <a:latin typeface="Arial" charset="0"/>
              </a:rPr>
              <a:t>Применение компактных решений </a:t>
            </a:r>
          </a:p>
          <a:p>
            <a:pPr algn="ctr" eaLnBrk="0" hangingPunct="0"/>
            <a:r>
              <a:rPr lang="ru-RU" sz="1100" b="1">
                <a:solidFill>
                  <a:srgbClr val="00339A"/>
                </a:solidFill>
                <a:latin typeface="Arial" charset="0"/>
              </a:rPr>
              <a:t>на ОРУ 110 кВ: </a:t>
            </a:r>
          </a:p>
          <a:p>
            <a:pPr algn="ctr" eaLnBrk="0" hangingPunct="0"/>
            <a:r>
              <a:rPr lang="ru-RU" sz="1100" b="1">
                <a:solidFill>
                  <a:srgbClr val="00339A"/>
                </a:solidFill>
                <a:latin typeface="Arial" charset="0"/>
              </a:rPr>
              <a:t>ячейки LTB Compact, жесткая ошиновка</a:t>
            </a:r>
            <a:br>
              <a:rPr lang="ru-RU" sz="1100" b="1">
                <a:solidFill>
                  <a:srgbClr val="00339A"/>
                </a:solidFill>
                <a:latin typeface="Arial" charset="0"/>
              </a:rPr>
            </a:br>
            <a:r>
              <a:rPr lang="ru-RU" sz="1100">
                <a:solidFill>
                  <a:srgbClr val="00339A"/>
                </a:solidFill>
                <a:latin typeface="Arial" charset="0"/>
              </a:rPr>
              <a:t>ПС 330 кВ «Ржевская»   </a:t>
            </a:r>
          </a:p>
        </p:txBody>
      </p:sp>
      <p:sp>
        <p:nvSpPr>
          <p:cNvPr id="16391" name="Rectangle 18"/>
          <p:cNvSpPr>
            <a:spLocks noChangeArrowheads="1"/>
          </p:cNvSpPr>
          <p:nvPr/>
        </p:nvSpPr>
        <p:spPr bwMode="auto">
          <a:xfrm>
            <a:off x="3381375" y="6338888"/>
            <a:ext cx="30083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sz="1100" b="1">
                <a:solidFill>
                  <a:srgbClr val="00339A"/>
                </a:solidFill>
                <a:latin typeface="Arial" charset="0"/>
              </a:rPr>
              <a:t>СТК-1 100 Мвар. Здание СТК и конденсаторные установки </a:t>
            </a:r>
            <a:br>
              <a:rPr lang="ru-RU" sz="1100" b="1">
                <a:solidFill>
                  <a:srgbClr val="00339A"/>
                </a:solidFill>
                <a:latin typeface="Arial" charset="0"/>
              </a:rPr>
            </a:br>
            <a:r>
              <a:rPr lang="ru-RU" sz="1100">
                <a:solidFill>
                  <a:srgbClr val="00339A"/>
                </a:solidFill>
                <a:latin typeface="Arial" charset="0"/>
              </a:rPr>
              <a:t>ПС 500 кВ «Ново-Анжерская» </a:t>
            </a:r>
          </a:p>
        </p:txBody>
      </p:sp>
      <p:sp>
        <p:nvSpPr>
          <p:cNvPr id="16392" name="Rectangle 19"/>
          <p:cNvSpPr>
            <a:spLocks noChangeArrowheads="1"/>
          </p:cNvSpPr>
          <p:nvPr/>
        </p:nvSpPr>
        <p:spPr bwMode="auto">
          <a:xfrm>
            <a:off x="3363913" y="3305175"/>
            <a:ext cx="2994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71" tIns="0" rIns="76171" bIns="0" anchor="ctr">
            <a:spAutoFit/>
          </a:bodyPr>
          <a:lstStyle/>
          <a:p>
            <a:pPr algn="ctr" eaLnBrk="0" hangingPunct="0"/>
            <a:r>
              <a:rPr lang="ru-RU" sz="1100" b="1">
                <a:solidFill>
                  <a:srgbClr val="00339A"/>
                </a:solidFill>
                <a:latin typeface="Arial" charset="0"/>
              </a:rPr>
              <a:t>ОРУ 330 кВ </a:t>
            </a:r>
          </a:p>
          <a:p>
            <a:pPr algn="ctr" eaLnBrk="0" hangingPunct="0"/>
            <a:r>
              <a:rPr lang="ru-RU" sz="1100" b="1">
                <a:solidFill>
                  <a:srgbClr val="00339A"/>
                </a:solidFill>
                <a:latin typeface="Arial" charset="0"/>
              </a:rPr>
              <a:t>с применением жесткой ошиновки и пантографных разъединителей </a:t>
            </a:r>
            <a:br>
              <a:rPr lang="ru-RU" sz="1100" b="1">
                <a:solidFill>
                  <a:srgbClr val="00339A"/>
                </a:solidFill>
                <a:latin typeface="Arial" charset="0"/>
              </a:rPr>
            </a:br>
            <a:r>
              <a:rPr lang="ru-RU" sz="1100" b="1">
                <a:solidFill>
                  <a:srgbClr val="00339A"/>
                </a:solidFill>
                <a:latin typeface="Arial" charset="0"/>
              </a:rPr>
              <a:t>ПС 330 кВ «Ржевская»</a:t>
            </a:r>
          </a:p>
        </p:txBody>
      </p:sp>
      <p:sp>
        <p:nvSpPr>
          <p:cNvPr id="16393" name="Rectangle 20"/>
          <p:cNvSpPr>
            <a:spLocks noChangeArrowheads="1"/>
          </p:cNvSpPr>
          <p:nvPr/>
        </p:nvSpPr>
        <p:spPr bwMode="auto">
          <a:xfrm>
            <a:off x="6562725" y="3397250"/>
            <a:ext cx="30495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71" tIns="0" rIns="76171" bIns="0" anchor="ctr">
            <a:spAutoFit/>
          </a:bodyPr>
          <a:lstStyle/>
          <a:p>
            <a:pPr algn="ctr" eaLnBrk="0" hangingPunct="0"/>
            <a:r>
              <a:rPr lang="ru-RU" sz="1100" b="1">
                <a:solidFill>
                  <a:srgbClr val="00339A"/>
                </a:solidFill>
                <a:latin typeface="Arial" charset="0"/>
              </a:rPr>
              <a:t>Батареи статических конденсаторов  200 Мвар  ПС 500 кВ «Означенное» </a:t>
            </a:r>
          </a:p>
        </p:txBody>
      </p:sp>
      <p:sp>
        <p:nvSpPr>
          <p:cNvPr id="16394" name="Rectangle 21"/>
          <p:cNvSpPr>
            <a:spLocks noChangeArrowheads="1"/>
          </p:cNvSpPr>
          <p:nvPr/>
        </p:nvSpPr>
        <p:spPr bwMode="auto">
          <a:xfrm>
            <a:off x="163513" y="3343275"/>
            <a:ext cx="30670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sz="1100" b="1">
                <a:solidFill>
                  <a:srgbClr val="00339A"/>
                </a:solidFill>
                <a:latin typeface="Arial" charset="0"/>
              </a:rPr>
              <a:t>Применение многогранных</a:t>
            </a:r>
            <a:r>
              <a:rPr lang="ru-RU" sz="1100">
                <a:solidFill>
                  <a:srgbClr val="00339A"/>
                </a:solidFill>
                <a:latin typeface="Arial" charset="0"/>
              </a:rPr>
              <a:t> </a:t>
            </a:r>
            <a:r>
              <a:rPr lang="ru-RU" sz="1100" b="1">
                <a:solidFill>
                  <a:srgbClr val="00339A"/>
                </a:solidFill>
                <a:latin typeface="Arial" charset="0"/>
              </a:rPr>
              <a:t>опор </a:t>
            </a:r>
          </a:p>
          <a:p>
            <a:pPr algn="ctr" eaLnBrk="0" hangingPunct="0"/>
            <a:r>
              <a:rPr lang="ru-RU" sz="1100" b="1">
                <a:solidFill>
                  <a:srgbClr val="00339A"/>
                </a:solidFill>
                <a:latin typeface="Arial" charset="0"/>
              </a:rPr>
              <a:t>в стесненных условиях </a:t>
            </a:r>
            <a:br>
              <a:rPr lang="ru-RU" sz="1100" b="1">
                <a:solidFill>
                  <a:srgbClr val="00339A"/>
                </a:solidFill>
                <a:latin typeface="Arial" charset="0"/>
              </a:rPr>
            </a:br>
            <a:r>
              <a:rPr lang="ru-RU" sz="1100">
                <a:solidFill>
                  <a:srgbClr val="00339A"/>
                </a:solidFill>
                <a:latin typeface="Arial" charset="0"/>
              </a:rPr>
              <a:t>ВЛ 220 кВ «Краснодарская ТЭЦ – Яблоновская» </a:t>
            </a:r>
          </a:p>
        </p:txBody>
      </p:sp>
      <p:pic>
        <p:nvPicPr>
          <p:cNvPr id="16" name="Picture 4" descr="БСК 220  ПС Означенное"/>
          <p:cNvPicPr>
            <a:picLocks noChangeAspect="1" noChangeArrowheads="1"/>
          </p:cNvPicPr>
          <p:nvPr/>
        </p:nvPicPr>
        <p:blipFill>
          <a:blip r:embed="rId7"/>
          <a:srcRect r="10252"/>
          <a:stretch>
            <a:fillRect/>
          </a:stretch>
        </p:blipFill>
        <p:spPr bwMode="auto">
          <a:xfrm>
            <a:off x="6516914" y="1022895"/>
            <a:ext cx="3097349" cy="2267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96" name="Rectangle 22"/>
          <p:cNvSpPr>
            <a:spLocks noChangeArrowheads="1"/>
          </p:cNvSpPr>
          <p:nvPr/>
        </p:nvSpPr>
        <p:spPr bwMode="auto">
          <a:xfrm>
            <a:off x="182563" y="6399213"/>
            <a:ext cx="3032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sz="1100" b="1">
                <a:solidFill>
                  <a:srgbClr val="00339A"/>
                </a:solidFill>
                <a:latin typeface="Arial" charset="0"/>
              </a:rPr>
              <a:t>Применение баковых выключателей 500 кВ</a:t>
            </a:r>
            <a:r>
              <a:rPr lang="ru-RU" sz="1100">
                <a:solidFill>
                  <a:srgbClr val="00339A"/>
                </a:solidFill>
                <a:latin typeface="Arial" charset="0"/>
              </a:rPr>
              <a:t> </a:t>
            </a:r>
            <a:br>
              <a:rPr lang="ru-RU" sz="1100">
                <a:solidFill>
                  <a:srgbClr val="00339A"/>
                </a:solidFill>
                <a:latin typeface="Arial" charset="0"/>
              </a:rPr>
            </a:br>
            <a:r>
              <a:rPr lang="ru-RU" sz="1100">
                <a:solidFill>
                  <a:srgbClr val="00339A"/>
                </a:solidFill>
                <a:latin typeface="Arial" charset="0"/>
              </a:rPr>
              <a:t>ПС 500 кВ «Ново-Анжерская» 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088" y="11113"/>
            <a:ext cx="8875712" cy="800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zh-CN" sz="2600">
                <a:solidFill>
                  <a:srgbClr val="00339A"/>
                </a:solidFill>
                <a:latin typeface="+mn-lt"/>
                <a:ea typeface="+mn-ea"/>
                <a:cs typeface="+mn-cs"/>
              </a:rPr>
              <a:t>Внедрение новой техники на объектах ОАО «ФСК ЕЭС</a:t>
            </a:r>
            <a:r>
              <a:rPr lang="ru-RU" altLang="zh-CN" sz="2600" smtClean="0">
                <a:solidFill>
                  <a:srgbClr val="00339A"/>
                </a:solidFill>
                <a:latin typeface="+mn-lt"/>
                <a:ea typeface="+mn-ea"/>
                <a:cs typeface="+mn-cs"/>
              </a:rPr>
              <a:t>» (3)</a:t>
            </a:r>
            <a:endParaRPr lang="ru-RU" altLang="zh-CN" sz="2600">
              <a:solidFill>
                <a:srgbClr val="00339A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4"/>
          <p:cNvSpPr txBox="1">
            <a:spLocks noGrp="1"/>
          </p:cNvSpPr>
          <p:nvPr/>
        </p:nvSpPr>
        <p:spPr bwMode="auto">
          <a:xfrm>
            <a:off x="7315200" y="6908800"/>
            <a:ext cx="2276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/>
          <a:lstStyle/>
          <a:p>
            <a:pPr algn="r" eaLnBrk="0" hangingPunct="0"/>
            <a:fld id="{D9048BB9-55B4-40A5-B1EF-8E9C9732D77D}" type="slidenum">
              <a:rPr lang="ru-RU" sz="1100"/>
              <a:pPr algn="r" eaLnBrk="0" hangingPunct="0"/>
              <a:t>6</a:t>
            </a:fld>
            <a:endParaRPr lang="ru-RU" sz="1100"/>
          </a:p>
        </p:txBody>
      </p:sp>
      <p:graphicFrame>
        <p:nvGraphicFramePr>
          <p:cNvPr id="162928" name="Group 112"/>
          <p:cNvGraphicFramePr>
            <a:graphicFrameLocks noGrp="1"/>
          </p:cNvGraphicFramePr>
          <p:nvPr/>
        </p:nvGraphicFramePr>
        <p:xfrm>
          <a:off x="76200" y="1487488"/>
          <a:ext cx="9601200" cy="50863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33803"/>
                <a:gridCol w="2691441"/>
                <a:gridCol w="4775989"/>
              </a:tblGrid>
              <a:tr h="2794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Объект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Технология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Ожидаемый эффект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</a:tr>
              <a:tr h="506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ПС 500 кВ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Новоанжерская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, Заря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СТК 100, 160 Мвар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Снижение потерь и обеспечение устойчивости промышленного  узла нагрузки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ПС 220 кВ Славянская,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СТК 2х50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Мвар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Повышение пропускной способности ВЛ 220 кВ. Нормализация уровней напряжения.  Обеспечение подключения дополнительных потребителей.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ПС 220 кВ  Уренгой, 500 кВ  Иртыш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УШР 100, 180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Мвар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Снижение потерь на корону, нормализация уровня напряжения.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ПС 110 кВ Когалым, Прогресс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УШР 25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Мвар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Повышение надежности снабжения нефтяных месторождений. Применение нового типа УШР на базе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трансреактора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ВЛ 330 кВ «Волхов – Северная»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ММО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Уменьшение отвода земли по городской территории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ВЛ 330 кВ «Восточная - Волхов – Северная»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Винтовые сваи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Сокращение эксплуатационных затрат, уменьшение отвода земли по городской территории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ПС 500 кВ Таврическая, Барабинская, Томская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180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Мвар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Снижение потерь на корону, нормализация уровня напряжения.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400" marR="38400" marT="0" marB="0" anchor="ctr" horzOverflow="overflow"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 220 кВ Яблоновская</a:t>
                      </a: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управляемой плавки гололеда</a:t>
                      </a: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оптимизация режимов плавки как на ВЛ различной длины, так и на одной ВЛ в течение времени;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возможность отказа от оснащения ПС несколькими не регулируемыми установками плавки гололеда.</a:t>
                      </a:r>
                    </a:p>
                  </a:txBody>
                  <a:tcPr marL="38400" marR="38400" marT="0" marB="0" anchor="ctr" horzOverflow="overflow"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ПП 500 кВ </a:t>
                      </a:r>
                      <a:r>
                        <a:rPr kumimoji="0" lang="ru-RU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Нелым</a:t>
                      </a:r>
                      <a:endParaRPr kumimoji="0" lang="ru-RU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УШР</a:t>
                      </a:r>
                    </a:p>
                  </a:txBody>
                  <a:tcPr marL="38400" marR="38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Новый тип управляемого шунтирующего реактора без обмотки подмагничивания со сниженными массогабаритными параметрами</a:t>
                      </a:r>
                    </a:p>
                  </a:txBody>
                  <a:tcPr marL="38400" marR="38400" marT="0" marB="0" anchor="ctr" horzOverflow="overflow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 bwMode="auto">
          <a:xfrm>
            <a:off x="91804" y="1027252"/>
            <a:ext cx="1927498" cy="255451"/>
          </a:xfrm>
          <a:prstGeom prst="round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>
              <a:defRPr/>
            </a:pPr>
            <a:endParaRPr lang="ru-RU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7150" y="957263"/>
            <a:ext cx="1789113" cy="3825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>
              <a:defRPr/>
            </a:pPr>
            <a:r>
              <a:rPr lang="ru-RU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2009</a:t>
            </a:r>
            <a:r>
              <a:rPr lang="en-US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-2010</a:t>
            </a:r>
            <a:r>
              <a:rPr lang="ru-RU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гг.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088" y="11113"/>
            <a:ext cx="8875712" cy="800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zh-CN" sz="2600">
                <a:solidFill>
                  <a:srgbClr val="00339A"/>
                </a:solidFill>
                <a:latin typeface="+mn-lt"/>
                <a:ea typeface="+mn-ea"/>
                <a:cs typeface="+mn-cs"/>
              </a:rPr>
              <a:t>Внедрение новой техники на объектах ОАО «ФСК ЕЭС</a:t>
            </a:r>
            <a:r>
              <a:rPr lang="ru-RU" altLang="zh-CN" sz="2600" smtClean="0">
                <a:solidFill>
                  <a:srgbClr val="00339A"/>
                </a:solidFill>
                <a:latin typeface="+mn-lt"/>
                <a:ea typeface="+mn-ea"/>
                <a:cs typeface="+mn-cs"/>
              </a:rPr>
              <a:t>» (4)</a:t>
            </a:r>
            <a:endParaRPr lang="ru-RU" altLang="zh-CN" sz="2600">
              <a:solidFill>
                <a:srgbClr val="00339A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0" y="152400"/>
            <a:ext cx="97536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eaLnBrk="0" hangingPunct="0"/>
            <a:r>
              <a:rPr lang="ru-RU" altLang="zh-CN" sz="2600">
                <a:solidFill>
                  <a:srgbClr val="00339A"/>
                </a:solidFill>
              </a:rPr>
              <a:t>Инновации: разрабатываемые инновационные проекты и предполагаемый эффект от их внедрения</a:t>
            </a:r>
          </a:p>
        </p:txBody>
      </p:sp>
      <p:graphicFrame>
        <p:nvGraphicFramePr>
          <p:cNvPr id="116802" name="Group 66"/>
          <p:cNvGraphicFramePr>
            <a:graphicFrameLocks noGrp="1"/>
          </p:cNvGraphicFramePr>
          <p:nvPr/>
        </p:nvGraphicFramePr>
        <p:xfrm>
          <a:off x="0" y="1085850"/>
          <a:ext cx="9753600" cy="6156325"/>
        </p:xfrm>
        <a:graphic>
          <a:graphicData uri="http://schemas.openxmlformats.org/drawingml/2006/table">
            <a:tbl>
              <a:tblPr/>
              <a:tblGrid>
                <a:gridCol w="4168987"/>
                <a:gridCol w="5584613"/>
              </a:tblGrid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Технологии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</a:tr>
              <a:tr h="2926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стадии внедрения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Выключатели-разъединители на ПС 220 кВ Дмитров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компактности ПС;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надежности ПС;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сокращение материалоемкости.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8778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СТАТКОМ на ПС 330/400 кВ Выборгская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надежности передачи электроэнергии в Финляндию;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снижение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недоотпуска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при выводе в ремонт синхронных компенсаторов;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снижение потерь электроэнергии.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82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Высокотемпературный сверхпроводящий кабель переменного тока на напряжение 20 кВ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ПС 110 кВ Динамо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сокращение требуемого под линейное строительство землеотвода в мегаполисах;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снижение потерь электроэнергии.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926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стадии разработки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78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Вставка постоянного тока на базе СТАТКОМ для ПС 220 кВ Могоча и на ПС 220 кВ Хани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объединение ОЭС Востока с ОЭС Сибири;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системной надежности;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надежности электроснабжения Забайкальской железной дороги,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БАМа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региона;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682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Управляемое устройство продольной компенсации на ВЛ 500 кВ Саяно-Шушенская - Новокузнецкая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надежности электроснабжения Республики Хакассия;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надежности выдачи мощности ГЭС, после ее ввода;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снижение потерь электроэнергии.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82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Изоляторы-разрядники на ВЛ 220 кВ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Цимлянская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ГЭС - Ш30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надежности функционирования ВЛ, проходящих в тяжелых гололедных условиях;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снижение капитальных затрат.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82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Высокотемпературный сверхпроводящий кабель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поятоянного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тока на напряжение 20 кВ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между ПС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Синопская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ПС Центральная-110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сокращение требуемого под линейное строительство землеотвода в мегаполисах;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снижение потерь электроэнергии.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502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61925" y="6827838"/>
            <a:ext cx="2276475" cy="341312"/>
          </a:xfrm>
        </p:spPr>
        <p:txBody>
          <a:bodyPr/>
          <a:lstStyle/>
          <a:p>
            <a:pPr>
              <a:defRPr/>
            </a:pPr>
            <a:fld id="{C2650C9E-B917-4DF6-AA79-5D2DA7F727F2}" type="slidenum">
              <a:rPr lang="ru-RU">
                <a:latin typeface="PMingLiU"/>
              </a:rPr>
              <a:pPr>
                <a:defRPr/>
              </a:pPr>
              <a:t>7</a:t>
            </a:fld>
            <a:endParaRPr lang="ru-RU">
              <a:latin typeface="PMingLiU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0" y="152400"/>
            <a:ext cx="97536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eaLnBrk="0" hangingPunct="0"/>
            <a:r>
              <a:rPr lang="ru-RU" altLang="zh-CN" sz="2600">
                <a:solidFill>
                  <a:srgbClr val="00339A"/>
                </a:solidFill>
              </a:rPr>
              <a:t>Инновации: разрабатываемые инновационные проекты и предполагаемый эффект от их внедрения</a:t>
            </a:r>
          </a:p>
        </p:txBody>
      </p:sp>
      <p:graphicFrame>
        <p:nvGraphicFramePr>
          <p:cNvPr id="116802" name="Group 66"/>
          <p:cNvGraphicFramePr>
            <a:graphicFrameLocks noGrp="1"/>
          </p:cNvGraphicFramePr>
          <p:nvPr/>
        </p:nvGraphicFramePr>
        <p:xfrm>
          <a:off x="0" y="1085850"/>
          <a:ext cx="9753600" cy="5903913"/>
        </p:xfrm>
        <a:graphic>
          <a:graphicData uri="http://schemas.openxmlformats.org/drawingml/2006/table">
            <a:tbl>
              <a:tblPr/>
              <a:tblGrid>
                <a:gridCol w="4168987"/>
                <a:gridCol w="5584613"/>
              </a:tblGrid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Технологии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</a:tr>
              <a:tr h="2926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стадии разработки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7824">
                <a:tc>
                  <a:txBody>
                    <a:bodyPr/>
                    <a:lstStyle/>
                    <a:p>
                      <a:pPr marL="92075" indent="266700" algn="l" fontAlgn="t"/>
                      <a:r>
                        <a:rPr lang="ru-RU" sz="1200" u="none" strike="noStrike" dirty="0" err="1" smtClean="0"/>
                        <a:t>Энергокластер</a:t>
                      </a:r>
                      <a:r>
                        <a:rPr lang="ru-RU" sz="1200" u="none" strike="noStrike" dirty="0" smtClean="0"/>
                        <a:t> </a:t>
                      </a:r>
                      <a:r>
                        <a:rPr lang="ru-RU" sz="1200" u="none" strike="noStrike" dirty="0"/>
                        <a:t>«Эльгауголь» (Двухцепный транзит ВЛ 220 кВ с подстанциями: ПС 220 кВ «Эльгауголь», ПС 220 «А», ПС 220 «Б», ПС 220 кВ «</a:t>
                      </a:r>
                      <a:r>
                        <a:rPr lang="ru-RU" sz="1200" u="none" strike="noStrike" dirty="0" err="1"/>
                        <a:t>Призейская</a:t>
                      </a:r>
                      <a:r>
                        <a:rPr lang="ru-RU" sz="1200" u="none" strike="noStrike" dirty="0" smtClean="0"/>
                        <a:t>»)</a:t>
                      </a:r>
                    </a:p>
                    <a:p>
                      <a:pPr marL="92075" indent="266700" algn="l" fontAlgn="t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Цифровая ПС</a:t>
                      </a:r>
                    </a:p>
                    <a:p>
                      <a:pPr marL="92075" indent="266700" algn="l" fontAlgn="t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Активные фильтры</a:t>
                      </a:r>
                    </a:p>
                    <a:p>
                      <a:pPr marL="92075" indent="266700" algn="l" fontAlgn="t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Устройства синхронизированных измерений (PMU)</a:t>
                      </a:r>
                    </a:p>
                    <a:p>
                      <a:pPr marL="92075" indent="266700" algn="l" fontAlgn="t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WACS/WAPS технологии</a:t>
                      </a:r>
                    </a:p>
                    <a:p>
                      <a:pPr marL="92075" indent="266700" algn="l" fontAlgn="t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СКРМ</a:t>
                      </a:r>
                    </a:p>
                    <a:p>
                      <a:pPr marL="92075" indent="266700" algn="l" fontAlgn="t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АББМ</a:t>
                      </a:r>
                    </a:p>
                  </a:txBody>
                  <a:tcPr marL="5842" marR="5842" marT="5842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резервирования энергоснабжения и качества электроэнергии горнопроходческой и тяговой нагрузки;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противоаварийного и режимного управления с учетом развития малой генерации.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682752">
                <a:tc>
                  <a:txBody>
                    <a:bodyPr/>
                    <a:lstStyle/>
                    <a:p>
                      <a:pPr marL="0" indent="358775" algn="l" fontAlgn="t"/>
                      <a:r>
                        <a:rPr lang="ru-RU" sz="1200" u="none" strike="noStrike" dirty="0" err="1" smtClean="0"/>
                        <a:t>Энергокластер</a:t>
                      </a:r>
                      <a:r>
                        <a:rPr lang="ru-RU" sz="1200" u="none" strike="noStrike" dirty="0" smtClean="0"/>
                        <a:t> </a:t>
                      </a:r>
                      <a:r>
                        <a:rPr lang="ru-RU" sz="1200" u="none" strike="noStrike" dirty="0"/>
                        <a:t>«Ванино</a:t>
                      </a:r>
                      <a:r>
                        <a:rPr lang="ru-RU" sz="1200" u="none" strike="noStrike" dirty="0" smtClean="0"/>
                        <a:t>» (ВЛ 220 кВ Комсомольская – Селихино – </a:t>
                      </a:r>
                      <a:r>
                        <a:rPr lang="ru-RU" sz="1200" u="none" strike="noStrike" dirty="0" err="1" smtClean="0"/>
                        <a:t>Уктур</a:t>
                      </a:r>
                      <a:r>
                        <a:rPr lang="ru-RU" sz="1200" u="none" strike="noStrike" dirty="0" smtClean="0"/>
                        <a:t> – Высокогорная – Ванино)</a:t>
                      </a:r>
                    </a:p>
                    <a:p>
                      <a:pPr marL="0" indent="358775" algn="l" fontAlgn="t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 мониторинга ВЛ</a:t>
                      </a:r>
                    </a:p>
                    <a:p>
                      <a:pPr marL="0" indent="358775" algn="l" fontAlgn="t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СКРМ</a:t>
                      </a:r>
                    </a:p>
                    <a:p>
                      <a:pPr marL="0" indent="358775" algn="l" fontAlgn="t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Активные фильтры</a:t>
                      </a:r>
                    </a:p>
                    <a:p>
                      <a:pPr marL="0" indent="358775" algn="l" fontAlgn="t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Устройства синхронизированных измерений (PMU)</a:t>
                      </a:r>
                    </a:p>
                    <a:p>
                      <a:pPr marL="0" indent="358775" algn="l" fontAlgn="t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WACS/WAPS технологии</a:t>
                      </a:r>
                    </a:p>
                  </a:txBody>
                  <a:tcPr marL="5842" marR="5842" marT="5842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надежности питания тяговых подстанций электрифицированной железной дороги Хабаровского края.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82752">
                <a:tc>
                  <a:txBody>
                    <a:bodyPr/>
                    <a:lstStyle/>
                    <a:p>
                      <a:pPr marL="92075" indent="266700" algn="l" fontAlgn="t"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/>
                        <a:t>Повышение </a:t>
                      </a:r>
                      <a:r>
                        <a:rPr lang="ru-RU" sz="1200" u="none" strike="noStrike" dirty="0"/>
                        <a:t>пропускной способности линий электропередачи Приморского </a:t>
                      </a:r>
                      <a:r>
                        <a:rPr lang="ru-RU" sz="1200" u="none" strike="noStrike" dirty="0" smtClean="0"/>
                        <a:t>края (ВЛ 500 кВ Приморская ГРЭС – Дальневосточная, ВЛ 500 кВ Приморская ГРЭС – Чугуевка-2) </a:t>
                      </a:r>
                    </a:p>
                    <a:p>
                      <a:pPr marL="92075" indent="266700" algn="l" fontAlgn="t"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СКРМ</a:t>
                      </a:r>
                    </a:p>
                    <a:p>
                      <a:pPr marL="92075" indent="266700" algn="l" fontAlgn="t"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Активные фильтры</a:t>
                      </a:r>
                    </a:p>
                    <a:p>
                      <a:pPr marL="92075" indent="266700" algn="l" fontAlgn="t"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УУПК</a:t>
                      </a:r>
                    </a:p>
                    <a:p>
                      <a:pPr marL="92075" indent="266700" algn="l" fontAlgn="t"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Устройства синхронизированных измерений (PMU) </a:t>
                      </a:r>
                    </a:p>
                    <a:p>
                      <a:pPr marL="92075" indent="266700" algn="l" fontAlgn="t"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WACS/WAPS технологии</a:t>
                      </a:r>
                      <a:endParaRPr lang="en-US" sz="1200" u="none" strike="noStrike" dirty="0" smtClean="0"/>
                    </a:p>
                  </a:txBody>
                  <a:tcPr marL="5842" marR="5842" marT="5842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Энергоснабжение южной части Приморского края;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пропускной способности каждого транзита ВЛ 500 кВ Приморская ГРЭС – Дальневосточная – Владивостокская;  Приморская ГРЭС – Чугуевка-2 – Лозовая Чугуевка-2» на 350-400 МВт.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82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ПС 220 кВ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Псоу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Установка АББМ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Резервирование питания потребителей особой группы первой категории - городской инфраструктуры и объектов социального значения.</a:t>
                      </a:r>
                    </a:p>
                  </a:txBody>
                  <a:tcPr marL="97536" marR="97536" marT="48768" marB="48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502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61925" y="6827838"/>
            <a:ext cx="2276475" cy="341312"/>
          </a:xfrm>
        </p:spPr>
        <p:txBody>
          <a:bodyPr/>
          <a:lstStyle/>
          <a:p>
            <a:pPr>
              <a:defRPr/>
            </a:pPr>
            <a:fld id="{EC8FE3A1-12C2-4F2A-8862-9356D309C77E}" type="slidenum">
              <a:rPr lang="ru-RU">
                <a:latin typeface="PMingLiU"/>
              </a:rPr>
              <a:pPr>
                <a:defRPr/>
              </a:pPr>
              <a:t>8</a:t>
            </a:fld>
            <a:endParaRPr lang="ru-RU">
              <a:latin typeface="PMingLiU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9_Office Theme">
  <a:themeElements>
    <a:clrScheme name="FGC - Blu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99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38953"/>
      </a:accent6>
      <a:hlink>
        <a:srgbClr val="0000FF"/>
      </a:hlink>
      <a:folHlink>
        <a:srgbClr val="800080"/>
      </a:folHlink>
    </a:clrScheme>
    <a:fontScheme name="9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27080</TotalTime>
  <Words>4156</Words>
  <Application>Microsoft Office PowerPoint</Application>
  <PresentationFormat>Произвольный</PresentationFormat>
  <Paragraphs>562</Paragraphs>
  <Slides>27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Calibri</vt:lpstr>
      <vt:lpstr>Arial</vt:lpstr>
      <vt:lpstr>Tahoma</vt:lpstr>
      <vt:lpstr>SimSun</vt:lpstr>
      <vt:lpstr>Wingdings 2</vt:lpstr>
      <vt:lpstr>Times New Roman</vt:lpstr>
      <vt:lpstr>Wingdings</vt:lpstr>
      <vt:lpstr>PMingLiU</vt:lpstr>
      <vt:lpstr>9_Office Theme</vt:lpstr>
      <vt:lpstr>9_Office Theme</vt:lpstr>
      <vt:lpstr>9_Office Theme</vt:lpstr>
      <vt:lpstr>9_Office Theme</vt:lpstr>
      <vt:lpstr>Лист Microsoft Excel</vt:lpstr>
      <vt:lpstr>Visio</vt:lpstr>
      <vt:lpstr>Федеральная сетевая компания Единой энергетической системы</vt:lpstr>
      <vt:lpstr>Динамика изменения износа</vt:lpstr>
      <vt:lpstr>Проекты, реализуемые в рамках НИОКР в настоящее время</vt:lpstr>
      <vt:lpstr>Слайд 3</vt:lpstr>
      <vt:lpstr>Внедрение новой техники на объектах ОАО «ФСК ЕЭС» (2)</vt:lpstr>
      <vt:lpstr>Внедрение новой техники на объектах ОАО «ФСК ЕЭС» (3)</vt:lpstr>
      <vt:lpstr>Внедрение новой техники на объектах ОАО «ФСК ЕЭС» (4)</vt:lpstr>
      <vt:lpstr>Слайд 7</vt:lpstr>
      <vt:lpstr>Слайд 8</vt:lpstr>
      <vt:lpstr>Оборудование «цифровой ПС» (пример реализации)</vt:lpstr>
      <vt:lpstr>Токоограничивающие устройства напряжением до 220 кВ для электрических сетей</vt:lpstr>
      <vt:lpstr>Слайд 11</vt:lpstr>
      <vt:lpstr>Слайд 12</vt:lpstr>
      <vt:lpstr>Слайд 13</vt:lpstr>
      <vt:lpstr>Слайд 14</vt:lpstr>
      <vt:lpstr>Слайд 15</vt:lpstr>
      <vt:lpstr>Слайд 16</vt:lpstr>
      <vt:lpstr>ОАО «ФСК ЕЭС» в Сколково</vt:lpstr>
      <vt:lpstr>Слайд 18</vt:lpstr>
      <vt:lpstr>Слайд 19</vt:lpstr>
      <vt:lpstr>Слайд 20</vt:lpstr>
      <vt:lpstr>Конструкции силового кабеля с изоляцией из сшитого полиэтилена</vt:lpstr>
      <vt:lpstr>Слайд 22</vt:lpstr>
      <vt:lpstr>Слайд 23</vt:lpstr>
      <vt:lpstr>Слайд 24</vt:lpstr>
      <vt:lpstr>Применение ВТП</vt:lpstr>
      <vt:lpstr>Слайд 26</vt:lpstr>
    </vt:vector>
  </TitlesOfParts>
  <Company>PHJ Graphics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Phillip Maden</dc:creator>
  <cp:lastModifiedBy>Dementyev_YA</cp:lastModifiedBy>
  <cp:revision>1759</cp:revision>
  <dcterms:created xsi:type="dcterms:W3CDTF">2009-12-01T11:18:54Z</dcterms:created>
  <dcterms:modified xsi:type="dcterms:W3CDTF">2010-11-29T14:03:16Z</dcterms:modified>
</cp:coreProperties>
</file>